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4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</p:sldMasterIdLst>
  <p:notesMasterIdLst>
    <p:notesMasterId r:id="rId42"/>
  </p:notesMasterIdLst>
  <p:sldIdLst>
    <p:sldId id="256" r:id="rId2"/>
    <p:sldId id="505" r:id="rId3"/>
    <p:sldId id="308" r:id="rId4"/>
    <p:sldId id="456" r:id="rId5"/>
    <p:sldId id="455" r:id="rId6"/>
    <p:sldId id="350" r:id="rId7"/>
    <p:sldId id="320" r:id="rId8"/>
    <p:sldId id="323" r:id="rId9"/>
    <p:sldId id="351" r:id="rId10"/>
    <p:sldId id="457" r:id="rId11"/>
    <p:sldId id="458" r:id="rId12"/>
    <p:sldId id="374" r:id="rId13"/>
    <p:sldId id="462" r:id="rId14"/>
    <p:sldId id="463" r:id="rId15"/>
    <p:sldId id="376" r:id="rId16"/>
    <p:sldId id="466" r:id="rId17"/>
    <p:sldId id="467" r:id="rId18"/>
    <p:sldId id="509" r:id="rId19"/>
    <p:sldId id="508" r:id="rId20"/>
    <p:sldId id="468" r:id="rId21"/>
    <p:sldId id="504" r:id="rId22"/>
    <p:sldId id="459" r:id="rId23"/>
    <p:sldId id="460" r:id="rId24"/>
    <p:sldId id="461" r:id="rId25"/>
    <p:sldId id="392" r:id="rId26"/>
    <p:sldId id="393" r:id="rId27"/>
    <p:sldId id="421" r:id="rId28"/>
    <p:sldId id="395" r:id="rId29"/>
    <p:sldId id="396" r:id="rId30"/>
    <p:sldId id="500" r:id="rId31"/>
    <p:sldId id="498" r:id="rId32"/>
    <p:sldId id="497" r:id="rId33"/>
    <p:sldId id="430" r:id="rId34"/>
    <p:sldId id="496" r:id="rId35"/>
    <p:sldId id="465" r:id="rId36"/>
    <p:sldId id="403" r:id="rId37"/>
    <p:sldId id="377" r:id="rId38"/>
    <p:sldId id="378" r:id="rId39"/>
    <p:sldId id="327" r:id="rId40"/>
    <p:sldId id="370" r:id="rId41"/>
  </p:sldIdLst>
  <p:sldSz cx="9144000" cy="6858000" type="screen4x3"/>
  <p:notesSz cx="6858000" cy="9144000"/>
  <p:defaultTextStyle>
    <a:defPPr>
      <a:defRPr lang="en-US"/>
    </a:defPPr>
    <a:lvl1pPr marL="0" algn="l" defTabSz="45668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688" algn="l" defTabSz="45668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376" algn="l" defTabSz="45668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059" algn="l" defTabSz="45668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6745" algn="l" defTabSz="45668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3429" algn="l" defTabSz="45668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0119" algn="l" defTabSz="45668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6801" algn="l" defTabSz="45668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3488" algn="l" defTabSz="45668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33CE"/>
    <a:srgbClr val="B24004"/>
    <a:srgbClr val="D74B47"/>
    <a:srgbClr val="FC0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29162" autoAdjust="0"/>
    <p:restoredTop sz="60142" autoAdjust="0"/>
  </p:normalViewPr>
  <p:slideViewPr>
    <p:cSldViewPr snapToGrid="0" snapToObjects="1">
      <p:cViewPr>
        <p:scale>
          <a:sx n="30" d="100"/>
          <a:sy n="30" d="100"/>
        </p:scale>
        <p:origin x="-2280" y="-3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96"/>
    </p:cViewPr>
  </p:outlineViewPr>
  <p:notesTextViewPr>
    <p:cViewPr>
      <p:scale>
        <a:sx n="170" d="100"/>
        <a:sy n="17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74BAD2-2DA6-D344-AB4A-97EDF1657057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66CC1-8019-9243-889E-6A242FFBE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774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66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688" algn="l" defTabSz="4566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376" algn="l" defTabSz="4566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059" algn="l" defTabSz="4566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6745" algn="l" defTabSz="4566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3429" algn="l" defTabSz="4566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0119" algn="l" defTabSz="4566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6801" algn="l" defTabSz="4566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3488" algn="l" defTabSz="4566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56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912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912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528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8639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6929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2491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8639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8639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charset="2"/>
              <a:buNone/>
            </a:pPr>
            <a:endParaRPr lang="en-US" altLang="zh-CN" sz="1200" baseline="0" dirty="0" smtClean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1038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charset="2"/>
              <a:buNone/>
            </a:pPr>
            <a:endParaRPr 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103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9798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1038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8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063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9124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5537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5537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2491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5732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69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535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535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249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2491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68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9356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9356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9356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9356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9356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65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9813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5971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2491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68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2617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272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68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5284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30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708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34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528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0D3F94-6527-6D4F-A210-183F798DAB9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02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66CC1-8019-9243-889E-6A242FFBE79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912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41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6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0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7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4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1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4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91411-CC3C-FA48-A8A2-5B023230D801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35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91411-CC3C-FA48-A8A2-5B023230D801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21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54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54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91411-CC3C-FA48-A8A2-5B023230D801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362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91411-CC3C-FA48-A8A2-5B023230D801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5048" y="6477956"/>
            <a:ext cx="21336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fld id="{BC3567F5-80B1-B04A-951A-A9FB3AF9B7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975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29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68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37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05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67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342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011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680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348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91411-CC3C-FA48-A8A2-5B023230D801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913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91411-CC3C-FA48-A8A2-5B023230D801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18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7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688" indent="0">
              <a:buNone/>
              <a:defRPr sz="2000" b="1"/>
            </a:lvl2pPr>
            <a:lvl3pPr marL="913376" indent="0">
              <a:buNone/>
              <a:defRPr sz="1800" b="1"/>
            </a:lvl3pPr>
            <a:lvl4pPr marL="1370059" indent="0">
              <a:buNone/>
              <a:defRPr sz="1600" b="1"/>
            </a:lvl4pPr>
            <a:lvl5pPr marL="1826745" indent="0">
              <a:buNone/>
              <a:defRPr sz="1600" b="1"/>
            </a:lvl5pPr>
            <a:lvl6pPr marL="2283429" indent="0">
              <a:buNone/>
              <a:defRPr sz="1600" b="1"/>
            </a:lvl6pPr>
            <a:lvl7pPr marL="2740119" indent="0">
              <a:buNone/>
              <a:defRPr sz="1600" b="1"/>
            </a:lvl7pPr>
            <a:lvl8pPr marL="3196801" indent="0">
              <a:buNone/>
              <a:defRPr sz="1600" b="1"/>
            </a:lvl8pPr>
            <a:lvl9pPr marL="365348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9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41" y="1535117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688" indent="0">
              <a:buNone/>
              <a:defRPr sz="2000" b="1"/>
            </a:lvl2pPr>
            <a:lvl3pPr marL="913376" indent="0">
              <a:buNone/>
              <a:defRPr sz="1800" b="1"/>
            </a:lvl3pPr>
            <a:lvl4pPr marL="1370059" indent="0">
              <a:buNone/>
              <a:defRPr sz="1600" b="1"/>
            </a:lvl4pPr>
            <a:lvl5pPr marL="1826745" indent="0">
              <a:buNone/>
              <a:defRPr sz="1600" b="1"/>
            </a:lvl5pPr>
            <a:lvl6pPr marL="2283429" indent="0">
              <a:buNone/>
              <a:defRPr sz="1600" b="1"/>
            </a:lvl6pPr>
            <a:lvl7pPr marL="2740119" indent="0">
              <a:buNone/>
              <a:defRPr sz="1600" b="1"/>
            </a:lvl7pPr>
            <a:lvl8pPr marL="3196801" indent="0">
              <a:buNone/>
              <a:defRPr sz="1600" b="1"/>
            </a:lvl8pPr>
            <a:lvl9pPr marL="365348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41" y="2174879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91411-CC3C-FA48-A8A2-5B023230D801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035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91411-CC3C-FA48-A8A2-5B023230D801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54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91411-CC3C-FA48-A8A2-5B023230D801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65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6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1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688" indent="0">
              <a:buNone/>
              <a:defRPr sz="1200"/>
            </a:lvl2pPr>
            <a:lvl3pPr marL="913376" indent="0">
              <a:buNone/>
              <a:defRPr sz="1000"/>
            </a:lvl3pPr>
            <a:lvl4pPr marL="1370059" indent="0">
              <a:buNone/>
              <a:defRPr sz="900"/>
            </a:lvl4pPr>
            <a:lvl5pPr marL="1826745" indent="0">
              <a:buNone/>
              <a:defRPr sz="900"/>
            </a:lvl5pPr>
            <a:lvl6pPr marL="2283429" indent="0">
              <a:buNone/>
              <a:defRPr sz="900"/>
            </a:lvl6pPr>
            <a:lvl7pPr marL="2740119" indent="0">
              <a:buNone/>
              <a:defRPr sz="900"/>
            </a:lvl7pPr>
            <a:lvl8pPr marL="3196801" indent="0">
              <a:buNone/>
              <a:defRPr sz="900"/>
            </a:lvl8pPr>
            <a:lvl9pPr marL="365348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91411-CC3C-FA48-A8A2-5B023230D801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98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4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688" indent="0">
              <a:buNone/>
              <a:defRPr sz="2800"/>
            </a:lvl2pPr>
            <a:lvl3pPr marL="913376" indent="0">
              <a:buNone/>
              <a:defRPr sz="2400"/>
            </a:lvl3pPr>
            <a:lvl4pPr marL="1370059" indent="0">
              <a:buNone/>
              <a:defRPr sz="2000"/>
            </a:lvl4pPr>
            <a:lvl5pPr marL="1826745" indent="0">
              <a:buNone/>
              <a:defRPr sz="2000"/>
            </a:lvl5pPr>
            <a:lvl6pPr marL="2283429" indent="0">
              <a:buNone/>
              <a:defRPr sz="2000"/>
            </a:lvl6pPr>
            <a:lvl7pPr marL="2740119" indent="0">
              <a:buNone/>
              <a:defRPr sz="2000"/>
            </a:lvl7pPr>
            <a:lvl8pPr marL="3196801" indent="0">
              <a:buNone/>
              <a:defRPr sz="2000"/>
            </a:lvl8pPr>
            <a:lvl9pPr marL="3653488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2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688" indent="0">
              <a:buNone/>
              <a:defRPr sz="1200"/>
            </a:lvl2pPr>
            <a:lvl3pPr marL="913376" indent="0">
              <a:buNone/>
              <a:defRPr sz="1000"/>
            </a:lvl3pPr>
            <a:lvl4pPr marL="1370059" indent="0">
              <a:buNone/>
              <a:defRPr sz="900"/>
            </a:lvl4pPr>
            <a:lvl5pPr marL="1826745" indent="0">
              <a:buNone/>
              <a:defRPr sz="900"/>
            </a:lvl5pPr>
            <a:lvl6pPr marL="2283429" indent="0">
              <a:buNone/>
              <a:defRPr sz="900"/>
            </a:lvl6pPr>
            <a:lvl7pPr marL="2740119" indent="0">
              <a:buNone/>
              <a:defRPr sz="900"/>
            </a:lvl7pPr>
            <a:lvl8pPr marL="3196801" indent="0">
              <a:buNone/>
              <a:defRPr sz="900"/>
            </a:lvl8pPr>
            <a:lvl9pPr marL="365348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91411-CC3C-FA48-A8A2-5B023230D801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7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338" tIns="45668" rIns="91338" bIns="4566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338" tIns="45668" rIns="91338" bIns="4566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66"/>
            <a:ext cx="2133600" cy="365125"/>
          </a:xfrm>
          <a:prstGeom prst="rect">
            <a:avLst/>
          </a:prstGeom>
        </p:spPr>
        <p:txBody>
          <a:bodyPr vert="horz" lIns="91338" tIns="45668" rIns="91338" bIns="4566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91411-CC3C-FA48-A8A2-5B023230D801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66"/>
            <a:ext cx="2895600" cy="365125"/>
          </a:xfrm>
          <a:prstGeom prst="rect">
            <a:avLst/>
          </a:prstGeom>
        </p:spPr>
        <p:txBody>
          <a:bodyPr vert="horz" lIns="91338" tIns="45668" rIns="91338" bIns="4566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37424" y="6513064"/>
            <a:ext cx="2133600" cy="365125"/>
          </a:xfrm>
          <a:prstGeom prst="rect">
            <a:avLst/>
          </a:prstGeom>
        </p:spPr>
        <p:txBody>
          <a:bodyPr vert="horz" lIns="91338" tIns="45668" rIns="91338" bIns="45668" rtlCol="0" anchor="ctr"/>
          <a:lstStyle>
            <a:lvl1pPr algn="r">
              <a:defRPr sz="1200"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fld id="{BC3567F5-80B1-B04A-951A-A9FB3AF9B7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28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ctr" defTabSz="45668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515" indent="-342515" algn="l" defTabSz="45668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110" indent="-285429" algn="l" defTabSz="45668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710" indent="-228344" algn="l" defTabSz="45668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399" indent="-228344" algn="l" defTabSz="45668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086" indent="-228344" algn="l" defTabSz="45668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1775" indent="-228344" algn="l" defTabSz="45668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8459" indent="-228344" algn="l" defTabSz="45668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5144" indent="-228344" algn="l" defTabSz="45668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1830" indent="-228344" algn="l" defTabSz="45668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6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688" algn="l" defTabSz="4566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376" algn="l" defTabSz="4566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059" algn="l" defTabSz="4566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745" algn="l" defTabSz="4566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429" algn="l" defTabSz="4566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0119" algn="l" defTabSz="4566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6801" algn="l" defTabSz="4566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3488" algn="l" defTabSz="4566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10" Type="http://schemas.openxmlformats.org/officeDocument/2006/relationships/image" Target="../media/image33.png"/><Relationship Id="rId4" Type="http://schemas.openxmlformats.org/officeDocument/2006/relationships/image" Target="../media/image35.jpeg"/><Relationship Id="rId9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9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39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39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hyperlink" Target="http://shpc.ices.utexas.edu/" TargetMode="External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ame/tblis-strassen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952" y="1896323"/>
            <a:ext cx="8844460" cy="1470025"/>
          </a:xfrm>
        </p:spPr>
        <p:txBody>
          <a:bodyPr>
            <a:noAutofit/>
          </a:bodyPr>
          <a:lstStyle/>
          <a:p>
            <a:r>
              <a:rPr lang="en-US" sz="5400" dirty="0" err="1">
                <a:latin typeface="Helvetica" pitchFamily="34" charset="0"/>
                <a:cs typeface="Helvetica" pitchFamily="34" charset="0"/>
              </a:rPr>
              <a:t>Strassen’s</a:t>
            </a:r>
            <a:r>
              <a:rPr lang="en-US" sz="5400" dirty="0">
                <a:latin typeface="Helvetica" pitchFamily="34" charset="0"/>
                <a:cs typeface="Helvetica" pitchFamily="34" charset="0"/>
              </a:rPr>
              <a:t> Algorithm for Tensor Contraction</a:t>
            </a:r>
          </a:p>
        </p:txBody>
      </p:sp>
      <p:pic>
        <p:nvPicPr>
          <p:cNvPr id="4" name="Picture 2" descr="https://a54c6c5b-a-62cb3a1a-s-sites.googlegroups.com/site/ychdavid/teaching/University_of_Texas_at_Austin_logo.png?attachauth=ANoY7cppe1LQgvCz_mg2ZlRAn6MWEYX7hGAYMHIcymrFrZOBoj_BsS_wGoYNs_O9l9-8AKAcVtmCLq70CcNadYO55Xcp68vKUo0S6ZUu8CbDKCzr66ErhfnySMRCvzhfX3aVBzoCuVPfqBgzAo4dCFwn3bud2kEXDY_B6wTWkjdaI_iKF83Oq2QsDDL2wIoTqq1jOkbAslcK-U8BohUV-CvwmdmsbUIqkVDcdAkZp30VWmSzi1fEd6L2Da31OtQsEkKw-xdFy030&amp;attredirects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444" y="3492200"/>
            <a:ext cx="1558380" cy="155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creen Shot 2017-05-09 at 2.04.5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45738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448245" y="5071281"/>
            <a:ext cx="8668735" cy="1752600"/>
          </a:xfrm>
          <a:prstGeom prst="rect">
            <a:avLst/>
          </a:prstGeom>
        </p:spPr>
        <p:txBody>
          <a:bodyPr vert="horz" lIns="91338" tIns="45668" rIns="91338" bIns="45668" rtlCol="0">
            <a:normAutofit/>
          </a:bodyPr>
          <a:lstStyle>
            <a:lvl1pPr marL="0" indent="0" algn="ctr" defTabSz="456912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912" indent="0" algn="ctr" defTabSz="45691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3824" indent="0" algn="ctr" defTabSz="45691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0733" indent="0" algn="ctr" defTabSz="456912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7643" indent="0" algn="ctr" defTabSz="456912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4553" indent="0" algn="ctr" defTabSz="456912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1466" indent="0" algn="ctr" defTabSz="456912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8375" indent="0" algn="ctr" defTabSz="456912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5287" indent="0" algn="ctr" defTabSz="456912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u="sng" dirty="0">
                <a:solidFill>
                  <a:schemeClr val="tx1"/>
                </a:solidFill>
                <a:latin typeface="Helvetica"/>
                <a:cs typeface="Helvetica"/>
              </a:rPr>
              <a:t>Jianyu Huang</a:t>
            </a:r>
            <a:r>
              <a:rPr lang="en-US" sz="2400" dirty="0">
                <a:solidFill>
                  <a:schemeClr val="tx1"/>
                </a:solidFill>
                <a:latin typeface="Helvetica"/>
                <a:cs typeface="Helvetica"/>
              </a:rPr>
              <a:t>, Devin A. Matthews, Robert A. van de </a:t>
            </a:r>
            <a:r>
              <a:rPr lang="en-US" sz="2400" dirty="0" err="1">
                <a:solidFill>
                  <a:schemeClr val="tx1"/>
                </a:solidFill>
                <a:latin typeface="Helvetica"/>
                <a:cs typeface="Helvetica"/>
              </a:rPr>
              <a:t>Geijn</a:t>
            </a:r>
            <a:endParaRPr lang="en-US" sz="2400" dirty="0">
              <a:solidFill>
                <a:schemeClr val="tx1"/>
              </a:solidFill>
              <a:latin typeface="Helvetica"/>
              <a:cs typeface="Helvetica"/>
            </a:endParaRPr>
          </a:p>
          <a:p>
            <a:r>
              <a:rPr lang="en-US" sz="2400" dirty="0">
                <a:solidFill>
                  <a:srgbClr val="FF0000"/>
                </a:solidFill>
                <a:latin typeface="Helvetica"/>
                <a:cs typeface="Helvetica"/>
              </a:rPr>
              <a:t>The University of Texas at Austin</a:t>
            </a:r>
          </a:p>
        </p:txBody>
      </p:sp>
      <p:pic>
        <p:nvPicPr>
          <p:cNvPr id="3" name="Picture 2" descr="Screen Shot 2017-08-02 at 4.23.1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073" y="700193"/>
            <a:ext cx="3933260" cy="1026795"/>
          </a:xfrm>
          <a:prstGeom prst="rect">
            <a:avLst/>
          </a:prstGeom>
        </p:spPr>
      </p:pic>
      <p:pic>
        <p:nvPicPr>
          <p:cNvPr id="9" name="Picture 8" descr="Screen Shot 2017-04-20 at 4.30.06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18" y="693607"/>
            <a:ext cx="3179674" cy="105475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099921" y="5907298"/>
            <a:ext cx="5520642" cy="1248115"/>
          </a:xfrm>
          <a:prstGeom prst="rect">
            <a:avLst/>
          </a:prstGeom>
        </p:spPr>
        <p:txBody>
          <a:bodyPr wrap="square" lIns="91401" tIns="45701" rIns="91401" bIns="45701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  <a:latin typeface="Helvetica"/>
                <a:cs typeface="Helvetica"/>
              </a:rPr>
              <a:t>September 14-15, 2017</a:t>
            </a:r>
            <a:endParaRPr lang="en-US" dirty="0">
              <a:solidFill>
                <a:srgbClr val="0000FF"/>
              </a:solidFill>
              <a:latin typeface="Helvetica"/>
              <a:cs typeface="Helvetica"/>
            </a:endParaRPr>
          </a:p>
          <a:p>
            <a:pPr algn="ctr"/>
            <a:r>
              <a:rPr lang="en-US" dirty="0" smtClean="0">
                <a:solidFill>
                  <a:srgbClr val="0000FF"/>
                </a:solidFill>
                <a:latin typeface="Helvetica"/>
                <a:cs typeface="Helvetica"/>
              </a:rPr>
              <a:t>Tensor Computation Workshop</a:t>
            </a:r>
            <a:endParaRPr lang="en-US" dirty="0">
              <a:solidFill>
                <a:srgbClr val="0000FF"/>
              </a:solidFill>
              <a:latin typeface="Helvetica"/>
              <a:cs typeface="Helvetica"/>
            </a:endParaRPr>
          </a:p>
          <a:p>
            <a:pPr algn="ctr"/>
            <a:r>
              <a:rPr lang="en-US" dirty="0" smtClean="0">
                <a:solidFill>
                  <a:srgbClr val="0000FF"/>
                </a:solidFill>
                <a:latin typeface="Helvetica"/>
                <a:cs typeface="Helvetica"/>
              </a:rPr>
              <a:t>Flatiron </a:t>
            </a:r>
            <a:r>
              <a:rPr lang="en-US" dirty="0">
                <a:solidFill>
                  <a:srgbClr val="0000FF"/>
                </a:solidFill>
                <a:latin typeface="Helvetica"/>
                <a:cs typeface="Helvetica"/>
              </a:rPr>
              <a:t>Institute, </a:t>
            </a:r>
            <a:r>
              <a:rPr lang="en-US" dirty="0" smtClean="0">
                <a:solidFill>
                  <a:srgbClr val="0000FF"/>
                </a:solidFill>
                <a:latin typeface="Helvetica"/>
                <a:cs typeface="Helvetica"/>
              </a:rPr>
              <a:t>162 </a:t>
            </a:r>
            <a:r>
              <a:rPr lang="en-US" dirty="0">
                <a:solidFill>
                  <a:srgbClr val="0000FF"/>
                </a:solidFill>
                <a:latin typeface="Helvetica"/>
                <a:cs typeface="Helvetica"/>
              </a:rPr>
              <a:t>Fifth </a:t>
            </a:r>
            <a:r>
              <a:rPr lang="en-US" dirty="0" smtClean="0">
                <a:solidFill>
                  <a:srgbClr val="0000FF"/>
                </a:solidFill>
                <a:latin typeface="Helvetica"/>
                <a:cs typeface="Helvetica"/>
              </a:rPr>
              <a:t>Ave, </a:t>
            </a:r>
            <a:r>
              <a:rPr lang="en-US" dirty="0">
                <a:solidFill>
                  <a:srgbClr val="0000FF"/>
                </a:solidFill>
                <a:latin typeface="Helvetica"/>
                <a:cs typeface="Helvetica"/>
              </a:rPr>
              <a:t>New York City</a:t>
            </a:r>
            <a:r>
              <a:rPr lang="en-US" dirty="0" smtClean="0">
                <a:solidFill>
                  <a:srgbClr val="0000FF"/>
                </a:solidFill>
                <a:latin typeface="Helvetica"/>
                <a:cs typeface="Helvetica"/>
              </a:rPr>
              <a:t>.</a:t>
            </a:r>
            <a:endParaRPr lang="en-US" dirty="0">
              <a:solidFill>
                <a:srgbClr val="0000FF"/>
              </a:solidFill>
              <a:latin typeface="Helvetica"/>
              <a:cs typeface="Helvetica"/>
            </a:endParaRPr>
          </a:p>
          <a:p>
            <a:pPr algn="ctr"/>
            <a:endParaRPr lang="en-US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33550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0"/>
    </mc:Choice>
    <mc:Fallback xmlns="">
      <p:transition spd="slow" advTm="46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514481" y="3533772"/>
            <a:ext cx="184409" cy="369201"/>
          </a:xfrm>
          <a:prstGeom prst="rect">
            <a:avLst/>
          </a:prstGeom>
          <a:noFill/>
        </p:spPr>
        <p:txBody>
          <a:bodyPr wrap="none" lIns="91313" tIns="45655" rIns="91313" bIns="45655" rtlCol="0">
            <a:spAutoFit/>
          </a:bodyPr>
          <a:lstStyle/>
          <a:p>
            <a:endParaRPr lang="en-US" dirty="0"/>
          </a:p>
        </p:txBody>
      </p:sp>
      <p:pic>
        <p:nvPicPr>
          <p:cNvPr id="5" name="Picture 3" descr="C:\Users\Jianyu\Desktop\direct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880" y="209174"/>
            <a:ext cx="2878827" cy="99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direct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493" y="263692"/>
            <a:ext cx="3074199" cy="9979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17356" y="-24754"/>
            <a:ext cx="4916119" cy="346582"/>
          </a:xfrm>
          <a:prstGeom prst="rect">
            <a:avLst/>
          </a:prstGeom>
          <a:noFill/>
        </p:spPr>
        <p:txBody>
          <a:bodyPr wrap="square" lIns="84032" tIns="42015" rIns="84032" bIns="42015" rtlCol="0">
            <a:spAutoFit/>
          </a:bodyPr>
          <a:lstStyle/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AB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29713" y="-4609"/>
            <a:ext cx="4916119" cy="346582"/>
          </a:xfrm>
          <a:prstGeom prst="rect">
            <a:avLst/>
          </a:prstGeom>
          <a:noFill/>
        </p:spPr>
        <p:txBody>
          <a:bodyPr wrap="square" lIns="84032" tIns="42015" rIns="84032" bIns="42015" rtlCol="0">
            <a:spAutoFit/>
          </a:bodyPr>
          <a:lstStyle/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X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Y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V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W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D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</p:txBody>
      </p:sp>
      <p:pic>
        <p:nvPicPr>
          <p:cNvPr id="12" name="Picture 11" descr="Screen Shot 2017-08-16 at 8.42.15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11"/>
          <a:stretch/>
        </p:blipFill>
        <p:spPr>
          <a:xfrm>
            <a:off x="842400" y="1261641"/>
            <a:ext cx="3644939" cy="5596365"/>
          </a:xfrm>
          <a:prstGeom prst="rect">
            <a:avLst/>
          </a:prstGeom>
        </p:spPr>
      </p:pic>
      <p:sp>
        <p:nvSpPr>
          <p:cNvPr id="1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048" y="6477956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48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"/>
    </mc:Choice>
    <mc:Fallback xmlns="">
      <p:transition spd="slow" advTm="13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creen Shot 2017-08-16 at 8.42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00" y="1261641"/>
            <a:ext cx="7595339" cy="55963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14481" y="3533772"/>
            <a:ext cx="184409" cy="369201"/>
          </a:xfrm>
          <a:prstGeom prst="rect">
            <a:avLst/>
          </a:prstGeom>
          <a:noFill/>
        </p:spPr>
        <p:txBody>
          <a:bodyPr wrap="none" lIns="91313" tIns="45655" rIns="91313" bIns="45655" rtlCol="0">
            <a:spAutoFit/>
          </a:bodyPr>
          <a:lstStyle/>
          <a:p>
            <a:endParaRPr lang="en-US" dirty="0"/>
          </a:p>
        </p:txBody>
      </p:sp>
      <p:pic>
        <p:nvPicPr>
          <p:cNvPr id="5" name="Picture 3" descr="C:\Users\Jianyu\Desktop\direc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880" y="209174"/>
            <a:ext cx="2878827" cy="99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direct0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493" y="263692"/>
            <a:ext cx="3074199" cy="99794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7306054" y="2701155"/>
            <a:ext cx="1105828" cy="12468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32" tIns="42015" rIns="84032" bIns="42015"/>
          <a:lstStyle/>
          <a:p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498984" y="3828542"/>
            <a:ext cx="614064" cy="1188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32" tIns="42015" rIns="84032" bIns="42015"/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834357" y="5245436"/>
            <a:ext cx="500707" cy="11643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32" tIns="42015" rIns="84032" bIns="42015"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717356" y="-24754"/>
            <a:ext cx="4916119" cy="346582"/>
          </a:xfrm>
          <a:prstGeom prst="rect">
            <a:avLst/>
          </a:prstGeom>
          <a:noFill/>
        </p:spPr>
        <p:txBody>
          <a:bodyPr wrap="square" lIns="84032" tIns="42015" rIns="84032" bIns="42015" rtlCol="0">
            <a:spAutoFit/>
          </a:bodyPr>
          <a:lstStyle/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AB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29713" y="-4609"/>
            <a:ext cx="4916119" cy="346582"/>
          </a:xfrm>
          <a:prstGeom prst="rect">
            <a:avLst/>
          </a:prstGeom>
          <a:noFill/>
        </p:spPr>
        <p:txBody>
          <a:bodyPr wrap="square" lIns="84032" tIns="42015" rIns="84032" bIns="42015" rtlCol="0">
            <a:spAutoFit/>
          </a:bodyPr>
          <a:lstStyle/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X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Y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V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W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D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55000" y="6231519"/>
            <a:ext cx="1629790" cy="307777"/>
          </a:xfrm>
          <a:prstGeom prst="rect">
            <a:avLst/>
          </a:prstGeom>
          <a:noFill/>
        </p:spPr>
        <p:txBody>
          <a:bodyPr wrap="square" lIns="91313" tIns="45655" rIns="91313" bIns="45655" rtlCol="0">
            <a:spAutoFit/>
          </a:bodyPr>
          <a:lstStyle/>
          <a:p>
            <a:r>
              <a:rPr lang="en-US" altLang="zh-CN" sz="1400" b="1" i="1" dirty="0" err="1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m</a:t>
            </a:r>
            <a:r>
              <a:rPr lang="en-US" altLang="zh-CN" sz="1400" b="1" i="1" baseline="-25000" dirty="0" err="1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R</a:t>
            </a:r>
            <a:r>
              <a:rPr lang="en-US" altLang="zh-CN" sz="1400" b="1" i="1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sz="1400" b="1" dirty="0">
                <a:solidFill>
                  <a:srgbClr val="FF0000"/>
                </a:solidFill>
                <a:latin typeface="+mj-lt"/>
                <a:cs typeface="Times" pitchFamily="18" charset="0"/>
              </a:rPr>
              <a:t>x</a:t>
            </a:r>
            <a:r>
              <a:rPr lang="en-US" altLang="zh-CN" sz="1400" b="1" i="1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sz="1400" b="1" i="1" dirty="0" err="1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n</a:t>
            </a:r>
            <a:r>
              <a:rPr lang="en-US" altLang="zh-CN" sz="1400" b="1" i="1" baseline="-25000" dirty="0" err="1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R</a:t>
            </a:r>
            <a:endParaRPr lang="en-US" sz="1400" b="1" i="1" baseline="-25000" dirty="0">
              <a:solidFill>
                <a:srgbClr val="FF000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65754" y="6464287"/>
            <a:ext cx="1629790" cy="307777"/>
          </a:xfrm>
          <a:prstGeom prst="rect">
            <a:avLst/>
          </a:prstGeom>
          <a:noFill/>
        </p:spPr>
        <p:txBody>
          <a:bodyPr wrap="square" lIns="91313" tIns="45655" rIns="91313" bIns="45655" rtlCol="0">
            <a:spAutoFit/>
          </a:bodyPr>
          <a:lstStyle/>
          <a:p>
            <a:r>
              <a:rPr lang="en-US" sz="1400" b="1" i="1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Register</a:t>
            </a:r>
            <a:endParaRPr lang="en-US" sz="1400" b="1" i="1" baseline="-25000" dirty="0">
              <a:solidFill>
                <a:srgbClr val="FF000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53321" y="3758915"/>
            <a:ext cx="1629790" cy="382521"/>
          </a:xfrm>
          <a:prstGeom prst="rect">
            <a:avLst/>
          </a:prstGeom>
          <a:noFill/>
        </p:spPr>
        <p:txBody>
          <a:bodyPr wrap="square" lIns="91313" tIns="45655" rIns="91313" bIns="45655" rtlCol="0">
            <a:spAutoFit/>
          </a:bodyPr>
          <a:lstStyle/>
          <a:p>
            <a:r>
              <a:rPr lang="en-US" altLang="zh-CN" b="1" i="1" dirty="0" err="1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k</a:t>
            </a:r>
            <a:r>
              <a:rPr lang="en-US" altLang="zh-CN" b="1" i="1" baseline="-25000" dirty="0" err="1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C</a:t>
            </a:r>
            <a:r>
              <a:rPr lang="en-US" altLang="zh-CN" b="1" i="1" dirty="0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b="1" dirty="0" smtClean="0">
                <a:solidFill>
                  <a:srgbClr val="7030A0"/>
                </a:solidFill>
                <a:latin typeface="+mj-lt"/>
                <a:cs typeface="Times" pitchFamily="18" charset="0"/>
              </a:rPr>
              <a:t>x</a:t>
            </a:r>
            <a:r>
              <a:rPr lang="en-US" altLang="zh-CN" b="1" i="1" dirty="0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b="1" i="1" dirty="0" err="1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n</a:t>
            </a:r>
            <a:r>
              <a:rPr lang="en-US" altLang="zh-CN" b="1" i="1" baseline="-25000" dirty="0" err="1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C</a:t>
            </a:r>
            <a:endParaRPr lang="en-US" b="1" i="1" baseline="-25000" dirty="0">
              <a:solidFill>
                <a:srgbClr val="7030A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18560" y="4872665"/>
            <a:ext cx="1629790" cy="382521"/>
          </a:xfrm>
          <a:prstGeom prst="rect">
            <a:avLst/>
          </a:prstGeom>
          <a:noFill/>
        </p:spPr>
        <p:txBody>
          <a:bodyPr wrap="square" lIns="91313" tIns="45655" rIns="91313" bIns="45655" rtlCol="0">
            <a:spAutoFit/>
          </a:bodyPr>
          <a:lstStyle/>
          <a:p>
            <a:r>
              <a:rPr lang="en-US" altLang="zh-CN" b="1" i="1" dirty="0" err="1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m</a:t>
            </a:r>
            <a:r>
              <a:rPr lang="en-US" altLang="zh-CN" b="1" i="1" baseline="-25000" dirty="0" err="1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C</a:t>
            </a:r>
            <a:r>
              <a:rPr lang="en-US" altLang="zh-CN" b="1" i="1" dirty="0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b="1" dirty="0" smtClean="0">
                <a:solidFill>
                  <a:srgbClr val="00B050"/>
                </a:solidFill>
                <a:latin typeface="+mj-lt"/>
                <a:cs typeface="Times" pitchFamily="18" charset="0"/>
              </a:rPr>
              <a:t>x</a:t>
            </a:r>
            <a:r>
              <a:rPr lang="en-US" altLang="zh-CN" b="1" i="1" dirty="0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b="1" i="1" dirty="0" err="1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k</a:t>
            </a:r>
            <a:r>
              <a:rPr lang="en-US" altLang="zh-CN" b="1" i="1" baseline="-25000" dirty="0" err="1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C</a:t>
            </a:r>
            <a:endParaRPr lang="en-US" b="1" i="1" baseline="-25000" dirty="0">
              <a:solidFill>
                <a:srgbClr val="00B05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88680" y="5083565"/>
            <a:ext cx="1629790" cy="382521"/>
          </a:xfrm>
          <a:prstGeom prst="rect">
            <a:avLst/>
          </a:prstGeom>
          <a:noFill/>
        </p:spPr>
        <p:txBody>
          <a:bodyPr wrap="square" lIns="91313" tIns="45655" rIns="91313" bIns="45655" rtlCol="0">
            <a:spAutoFit/>
          </a:bodyPr>
          <a:lstStyle/>
          <a:p>
            <a:r>
              <a:rPr lang="en-US" altLang="zh-CN" b="1" i="1" dirty="0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L2 Cache</a:t>
            </a:r>
            <a:endParaRPr lang="en-US" b="1" i="1" baseline="-25000" dirty="0">
              <a:solidFill>
                <a:srgbClr val="00B05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753321" y="4043045"/>
            <a:ext cx="1629790" cy="382521"/>
          </a:xfrm>
          <a:prstGeom prst="rect">
            <a:avLst/>
          </a:prstGeom>
          <a:noFill/>
        </p:spPr>
        <p:txBody>
          <a:bodyPr wrap="square" lIns="91313" tIns="45655" rIns="91313" bIns="45655" rtlCol="0">
            <a:spAutoFit/>
          </a:bodyPr>
          <a:lstStyle/>
          <a:p>
            <a:r>
              <a:rPr lang="en-US" altLang="zh-CN" b="1" i="1" dirty="0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L3 Cache</a:t>
            </a:r>
            <a:endParaRPr lang="en-US" b="1" i="1" baseline="-25000" dirty="0">
              <a:solidFill>
                <a:srgbClr val="7030A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230085" y="3324586"/>
            <a:ext cx="952920" cy="244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038" tIns="42018" rIns="84038" bIns="42018"/>
          <a:lstStyle/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904622" y="4072081"/>
            <a:ext cx="862810" cy="244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038" tIns="42018" rIns="84038" bIns="42018"/>
          <a:lstStyle/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130087" y="5629311"/>
            <a:ext cx="681740" cy="244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038" tIns="42018" rIns="84038" bIns="42018"/>
          <a:lstStyle/>
          <a:p>
            <a:endParaRPr lang="en-US"/>
          </a:p>
        </p:txBody>
      </p:sp>
      <p:sp>
        <p:nvSpPr>
          <p:cNvPr id="2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048" y="6477956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12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"/>
    </mc:Choice>
    <mc:Fallback xmlns="">
      <p:transition spd="slow" advTm="1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2" grpId="0"/>
      <p:bldP spid="13" grpId="0"/>
      <p:bldP spid="14" grpId="0"/>
      <p:bldP spid="15" grpId="0"/>
      <p:bldP spid="18" grpId="0"/>
      <p:bldP spid="19" grpId="0"/>
      <p:bldP spid="20" grpId="0" animBg="1"/>
      <p:bldP spid="21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7564" y="2725163"/>
            <a:ext cx="9328338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Helvetica"/>
                <a:cs typeface="Helvetica"/>
              </a:rPr>
              <a:t>High-performance Tensor Contraction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3209" y="6354002"/>
            <a:ext cx="8758467" cy="338516"/>
          </a:xfrm>
          <a:prstGeom prst="rect">
            <a:avLst/>
          </a:prstGeom>
        </p:spPr>
        <p:txBody>
          <a:bodyPr wrap="square" lIns="91377" tIns="45688" rIns="91377" bIns="45688">
            <a:spAutoFit/>
          </a:bodyPr>
          <a:lstStyle/>
          <a:p>
            <a:r>
              <a:rPr lang="en-US" sz="1600" dirty="0">
                <a:latin typeface="Times"/>
                <a:cs typeface="Times"/>
              </a:rPr>
              <a:t>Devin A. Matthews. “High-Performance Tensor Contraction without Transposition.” Accepted in </a:t>
            </a:r>
            <a:r>
              <a:rPr lang="en-US" sz="1600" i="1" dirty="0">
                <a:latin typeface="Times"/>
                <a:cs typeface="Times"/>
              </a:rPr>
              <a:t>SISC</a:t>
            </a:r>
            <a:r>
              <a:rPr lang="en-US" sz="1600" dirty="0">
                <a:latin typeface="Times"/>
                <a:cs typeface="Times"/>
              </a:rPr>
              <a:t>.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048" y="6477956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50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4"/>
    </mc:Choice>
    <mc:Fallback xmlns="">
      <p:transition advTm="164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5464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Matrix vs. Tensor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36" name="Picture 35" descr="Screen Shot 2017-06-26 at 5.14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35" y="1713883"/>
            <a:ext cx="3150651" cy="96821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859560" y="1072033"/>
            <a:ext cx="3617830" cy="523220"/>
          </a:xfrm>
          <a:prstGeom prst="rect">
            <a:avLst/>
          </a:prstGeom>
          <a:noFill/>
        </p:spPr>
        <p:txBody>
          <a:bodyPr wrap="square" lIns="91351" tIns="45675" rIns="91351" bIns="45675" rtlCol="0">
            <a:spAutoFit/>
          </a:bodyPr>
          <a:lstStyle/>
          <a:p>
            <a:r>
              <a:rPr lang="en-US" sz="2800" dirty="0">
                <a:latin typeface="Helvetica"/>
                <a:cs typeface="Helvetica"/>
              </a:rPr>
              <a:t>Matrix Multiplication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194271" y="1089928"/>
            <a:ext cx="3617830" cy="523220"/>
          </a:xfrm>
          <a:prstGeom prst="rect">
            <a:avLst/>
          </a:prstGeom>
          <a:noFill/>
        </p:spPr>
        <p:txBody>
          <a:bodyPr wrap="square" lIns="91351" tIns="45675" rIns="91351" bIns="45675" rtlCol="0">
            <a:spAutoFit/>
          </a:bodyPr>
          <a:lstStyle/>
          <a:p>
            <a:r>
              <a:rPr lang="en-US" sz="2800" dirty="0">
                <a:latin typeface="Helvetica"/>
                <a:cs typeface="Helvetica"/>
              </a:rPr>
              <a:t>Tensor Contraction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287948" y="4282227"/>
            <a:ext cx="2771094" cy="656608"/>
          </a:xfrm>
          <a:prstGeom prst="rect">
            <a:avLst/>
          </a:prstGeom>
          <a:noFill/>
        </p:spPr>
        <p:txBody>
          <a:bodyPr wrap="square" lIns="91351" tIns="45675" rIns="91351" bIns="45675" rtlCol="0">
            <a:spAutoFit/>
          </a:bodyPr>
          <a:lstStyle/>
          <a:p>
            <a:r>
              <a:rPr lang="en-US" sz="3600" dirty="0">
                <a:latin typeface="Helvetica"/>
                <a:cs typeface="Helvetica"/>
              </a:rPr>
              <a:t>BLAS/BLIS!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455489" y="4316613"/>
            <a:ext cx="1688827" cy="646240"/>
          </a:xfrm>
          <a:prstGeom prst="rect">
            <a:avLst/>
          </a:prstGeom>
          <a:noFill/>
        </p:spPr>
        <p:txBody>
          <a:bodyPr wrap="square" lIns="91351" tIns="45675" rIns="91351" bIns="45675" rtlCol="0">
            <a:sp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TBLIS/</a:t>
            </a:r>
            <a:endParaRPr lang="en-US" sz="3600" dirty="0">
              <a:latin typeface="Helvetica"/>
              <a:cs typeface="Helvetica"/>
            </a:endParaRPr>
          </a:p>
        </p:txBody>
      </p:sp>
      <p:pic>
        <p:nvPicPr>
          <p:cNvPr id="3" name="Picture 2" descr="Screen Shot 2017-06-27 at 1.29.1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429" y="2834092"/>
            <a:ext cx="2116815" cy="550157"/>
          </a:xfrm>
          <a:prstGeom prst="rect">
            <a:avLst/>
          </a:prstGeom>
        </p:spPr>
      </p:pic>
      <p:pic>
        <p:nvPicPr>
          <p:cNvPr id="5" name="Picture 4" descr="Screen Shot 2017-06-27 at 1.29.1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75" y="2925990"/>
            <a:ext cx="2116815" cy="458259"/>
          </a:xfrm>
          <a:prstGeom prst="rect">
            <a:avLst/>
          </a:prstGeom>
        </p:spPr>
      </p:pic>
      <p:pic>
        <p:nvPicPr>
          <p:cNvPr id="6" name="Picture 5" descr="Screen Shot 2017-06-27 at 2.02.29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55" y="3671014"/>
            <a:ext cx="3070797" cy="454194"/>
          </a:xfrm>
          <a:prstGeom prst="rect">
            <a:avLst/>
          </a:prstGeom>
        </p:spPr>
      </p:pic>
      <p:pic>
        <p:nvPicPr>
          <p:cNvPr id="4" name="Picture 3" descr="Screen Shot 2017-08-02 at 4.26.16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80" y="1708066"/>
            <a:ext cx="3605120" cy="974024"/>
          </a:xfrm>
          <a:prstGeom prst="rect">
            <a:avLst/>
          </a:prstGeom>
        </p:spPr>
      </p:pic>
      <p:pic>
        <p:nvPicPr>
          <p:cNvPr id="8" name="Picture 7" descr="Screen Shot 2017-08-02 at 4.31.15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282" y="3671025"/>
            <a:ext cx="3752857" cy="420895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43209" y="6354002"/>
            <a:ext cx="8758467" cy="338516"/>
          </a:xfrm>
          <a:prstGeom prst="rect">
            <a:avLst/>
          </a:prstGeom>
        </p:spPr>
        <p:txBody>
          <a:bodyPr wrap="square" lIns="91377" tIns="45688" rIns="91377" bIns="45688">
            <a:spAutoFit/>
          </a:bodyPr>
          <a:lstStyle/>
          <a:p>
            <a:r>
              <a:rPr lang="en-US" sz="1600" dirty="0">
                <a:latin typeface="Times"/>
                <a:cs typeface="Times"/>
              </a:rPr>
              <a:t>Devin A. Matthews. “High-Performance Tensor Contraction without Transposition.” Accepted in </a:t>
            </a:r>
            <a:r>
              <a:rPr lang="en-US" sz="1600" i="1" dirty="0">
                <a:latin typeface="Times"/>
                <a:cs typeface="Times"/>
              </a:rPr>
              <a:t>SISC</a:t>
            </a:r>
            <a:r>
              <a:rPr lang="en-US" sz="1600" dirty="0">
                <a:latin typeface="Times"/>
                <a:cs typeface="Times"/>
              </a:rPr>
              <a:t>.</a:t>
            </a:r>
          </a:p>
        </p:txBody>
      </p:sp>
      <p:sp>
        <p:nvSpPr>
          <p:cNvPr id="1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048" y="6477956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13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871766" y="4308217"/>
            <a:ext cx="1688827" cy="656634"/>
          </a:xfrm>
          <a:prstGeom prst="rect">
            <a:avLst/>
          </a:prstGeom>
          <a:noFill/>
        </p:spPr>
        <p:txBody>
          <a:bodyPr wrap="square" lIns="91351" tIns="45675" rIns="91351" bIns="45675" rtlCol="0">
            <a:sp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GETT</a:t>
            </a:r>
            <a:endParaRPr lang="en-US" sz="3600" dirty="0">
              <a:latin typeface="Helvetica"/>
              <a:cs typeface="Helvetica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55979" y="5827945"/>
            <a:ext cx="9029910" cy="584776"/>
          </a:xfrm>
          <a:prstGeom prst="rect">
            <a:avLst/>
          </a:prstGeom>
        </p:spPr>
        <p:txBody>
          <a:bodyPr wrap="square" lIns="91414" tIns="45707" rIns="91414" bIns="45707">
            <a:spAutoFit/>
          </a:bodyPr>
          <a:lstStyle/>
          <a:p>
            <a:r>
              <a:rPr lang="en-US" sz="1600" dirty="0">
                <a:latin typeface="Times"/>
                <a:cs typeface="Times"/>
              </a:rPr>
              <a:t>Paul Springer, and Paolo </a:t>
            </a:r>
            <a:r>
              <a:rPr lang="en-US" sz="1600" dirty="0" err="1">
                <a:latin typeface="Times"/>
                <a:cs typeface="Times"/>
              </a:rPr>
              <a:t>Bientinesi</a:t>
            </a:r>
            <a:r>
              <a:rPr lang="en-US" sz="1600" dirty="0">
                <a:latin typeface="Times"/>
                <a:cs typeface="Times"/>
              </a:rPr>
              <a:t>. "Design of a high-performance GEMM-like tensor-tensor multiplication." </a:t>
            </a:r>
            <a:r>
              <a:rPr lang="en-US" sz="1600" dirty="0" err="1">
                <a:latin typeface="Times"/>
                <a:cs typeface="Times"/>
              </a:rPr>
              <a:t>arXiv</a:t>
            </a:r>
            <a:r>
              <a:rPr lang="en-US" sz="1600" dirty="0">
                <a:latin typeface="Times"/>
                <a:cs typeface="Times"/>
              </a:rPr>
              <a:t> preprint arXiv:1607.00145 (2016).</a:t>
            </a:r>
          </a:p>
        </p:txBody>
      </p:sp>
    </p:spTree>
    <p:extLst>
      <p:ext uri="{BB962C8B-B14F-4D97-AF65-F5344CB8AC3E}">
        <p14:creationId xmlns:p14="http://schemas.microsoft.com/office/powerpoint/2010/main" val="297433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8" grpId="0"/>
      <p:bldP spid="18" grpId="0"/>
      <p:bldP spid="20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8-11 at 3.48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00" y="583558"/>
            <a:ext cx="8225859" cy="6081720"/>
          </a:xfrm>
          <a:prstGeom prst="rect">
            <a:avLst/>
          </a:prstGeom>
        </p:spPr>
      </p:pic>
      <p:pic>
        <p:nvPicPr>
          <p:cNvPr id="4" name="Picture 3" descr="Screen Shot 2017-06-26 at 4.24.38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8"/>
          <a:stretch/>
        </p:blipFill>
        <p:spPr>
          <a:xfrm>
            <a:off x="4498588" y="36499"/>
            <a:ext cx="4631765" cy="4650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10057" y="15285"/>
            <a:ext cx="1435877" cy="346582"/>
          </a:xfrm>
          <a:prstGeom prst="rect">
            <a:avLst/>
          </a:prstGeom>
          <a:noFill/>
        </p:spPr>
        <p:txBody>
          <a:bodyPr wrap="square" lIns="84032" tIns="42015" rIns="84032" bIns="42015" rtlCol="0">
            <a:spAutoFit/>
          </a:bodyPr>
          <a:lstStyle/>
          <a:p>
            <a:r>
              <a:rPr lang="en-US" sz="1700" b="1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="1" dirty="0">
                <a:solidFill>
                  <a:srgbClr val="000000"/>
                </a:solidFill>
                <a:latin typeface="Cambria Math"/>
                <a:cs typeface="Cambria Math"/>
              </a:rPr>
              <a:t> := </a:t>
            </a:r>
            <a:r>
              <a:rPr lang="en-US" sz="1700" b="1" i="1" dirty="0">
                <a:solidFill>
                  <a:srgbClr val="000000"/>
                </a:solidFill>
                <a:latin typeface="Cambria Math"/>
                <a:cs typeface="Cambria Math"/>
              </a:rPr>
              <a:t>AB</a:t>
            </a:r>
            <a:r>
              <a:rPr lang="en-US" sz="1700" b="1" dirty="0">
                <a:solidFill>
                  <a:srgbClr val="000000"/>
                </a:solidFill>
                <a:latin typeface="Cambria Math"/>
                <a:cs typeface="Cambria Math"/>
              </a:rPr>
              <a:t> + </a:t>
            </a:r>
            <a:r>
              <a:rPr lang="en-US" sz="1700" b="1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endParaRPr lang="en-US" sz="1700" b="1" baseline="-25000" dirty="0">
              <a:solidFill>
                <a:srgbClr val="000000"/>
              </a:solidFill>
              <a:latin typeface="Cambria Math"/>
              <a:cs typeface="Cambria Math"/>
            </a:endParaRP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048" y="6477956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14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7753350" y="1977254"/>
            <a:ext cx="982382" cy="15900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32" tIns="42015" rIns="84032" bIns="42015"/>
          <a:lstStyle/>
          <a:p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727584" y="3161792"/>
            <a:ext cx="614064" cy="1188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32" tIns="42015" rIns="84032" bIns="42015"/>
          <a:lstStyle/>
          <a:p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929607" y="5035886"/>
            <a:ext cx="500707" cy="11643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32" tIns="42015" rIns="84032" bIns="42015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6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Outline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300" dirty="0">
                <a:latin typeface="Helvetica"/>
                <a:cs typeface="Helvetica"/>
              </a:rPr>
              <a:t>Background</a:t>
            </a:r>
          </a:p>
          <a:p>
            <a:pPr lvl="1"/>
            <a:r>
              <a:rPr lang="en-US" sz="2900" dirty="0">
                <a:latin typeface="Helvetica"/>
                <a:cs typeface="Helvetica"/>
              </a:rPr>
              <a:t>High-performance GEMM</a:t>
            </a:r>
          </a:p>
          <a:p>
            <a:pPr lvl="1"/>
            <a:r>
              <a:rPr lang="en-US" sz="2900" dirty="0">
                <a:latin typeface="Helvetica"/>
                <a:cs typeface="Helvetica"/>
              </a:rPr>
              <a:t>High-performance </a:t>
            </a:r>
            <a:r>
              <a:rPr lang="en-US" sz="2900" dirty="0" err="1">
                <a:latin typeface="Helvetica"/>
                <a:cs typeface="Helvetica"/>
              </a:rPr>
              <a:t>Strassen</a:t>
            </a:r>
            <a:endParaRPr lang="en-US" sz="2900" dirty="0">
              <a:latin typeface="Helvetica"/>
              <a:cs typeface="Helvetica"/>
            </a:endParaRPr>
          </a:p>
          <a:p>
            <a:pPr lvl="1"/>
            <a:r>
              <a:rPr lang="en-US" sz="2900" dirty="0">
                <a:latin typeface="Helvetica"/>
                <a:cs typeface="Helvetica"/>
              </a:rPr>
              <a:t>High-performance Tensor Contraction</a:t>
            </a:r>
          </a:p>
          <a:p>
            <a:r>
              <a:rPr lang="en-US" sz="3300" dirty="0" err="1">
                <a:solidFill>
                  <a:srgbClr val="FF0000"/>
                </a:solidFill>
                <a:latin typeface="Helvetica"/>
                <a:cs typeface="Helvetica"/>
              </a:rPr>
              <a:t>Strassen’s</a:t>
            </a:r>
            <a:r>
              <a:rPr lang="en-US" sz="3300" dirty="0">
                <a:solidFill>
                  <a:srgbClr val="FF0000"/>
                </a:solidFill>
                <a:latin typeface="Helvetica"/>
                <a:cs typeface="Helvetica"/>
              </a:rPr>
              <a:t> </a:t>
            </a:r>
            <a:r>
              <a:rPr lang="en-US" sz="3300" dirty="0" smtClean="0">
                <a:solidFill>
                  <a:srgbClr val="FF0000"/>
                </a:solidFill>
                <a:latin typeface="Helvetica"/>
                <a:cs typeface="Helvetica"/>
              </a:rPr>
              <a:t>Algorithm </a:t>
            </a:r>
            <a:r>
              <a:rPr lang="en-US" sz="3300" dirty="0">
                <a:solidFill>
                  <a:srgbClr val="FF0000"/>
                </a:solidFill>
                <a:latin typeface="Helvetica"/>
                <a:cs typeface="Helvetica"/>
              </a:rPr>
              <a:t>for Tensor Contraction</a:t>
            </a:r>
            <a:endParaRPr lang="en-US" sz="3300" dirty="0">
              <a:latin typeface="Helvetica"/>
              <a:cs typeface="Helvetica"/>
            </a:endParaRPr>
          </a:p>
          <a:p>
            <a:r>
              <a:rPr lang="en-US" sz="3300" dirty="0">
                <a:latin typeface="Helvetica"/>
                <a:cs typeface="Helvetica"/>
              </a:rPr>
              <a:t>Performance Model</a:t>
            </a:r>
          </a:p>
          <a:p>
            <a:r>
              <a:rPr lang="en-US" sz="3300" dirty="0">
                <a:latin typeface="Helvetica"/>
                <a:cs typeface="Helvetica"/>
              </a:rPr>
              <a:t>Experiments</a:t>
            </a:r>
          </a:p>
          <a:p>
            <a:r>
              <a:rPr lang="en-US" sz="3300" dirty="0">
                <a:latin typeface="Helvetica"/>
                <a:cs typeface="Helvetica"/>
              </a:rPr>
              <a:t>Conclusion</a:t>
            </a:r>
          </a:p>
          <a:p>
            <a:endParaRPr lang="en-US" sz="3300" dirty="0">
              <a:latin typeface="Helvetica"/>
              <a:cs typeface="Helvetica"/>
            </a:endParaRPr>
          </a:p>
          <a:p>
            <a:endParaRPr lang="en-US" sz="3300" dirty="0">
              <a:latin typeface="Helvetica"/>
              <a:cs typeface="Helvetica"/>
            </a:endParaRP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048" y="6477956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3" descr="C:\Users\Jianyu\Downloads\proposal-of-marriage-1724676_19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447" y="4302949"/>
            <a:ext cx="3602605" cy="270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43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15"/>
    </mc:Choice>
    <mc:Fallback xmlns="">
      <p:transition advTm="215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5464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Matrix vs. Tensor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36" name="Picture 35" descr="Screen Shot 2017-06-26 at 5.14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35" y="1713883"/>
            <a:ext cx="3150651" cy="96821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859560" y="1072033"/>
            <a:ext cx="3617830" cy="523220"/>
          </a:xfrm>
          <a:prstGeom prst="rect">
            <a:avLst/>
          </a:prstGeom>
          <a:noFill/>
        </p:spPr>
        <p:txBody>
          <a:bodyPr wrap="square" lIns="91351" tIns="45675" rIns="91351" bIns="45675" rtlCol="0">
            <a:spAutoFit/>
          </a:bodyPr>
          <a:lstStyle/>
          <a:p>
            <a:r>
              <a:rPr lang="en-US" sz="2800" dirty="0">
                <a:latin typeface="Helvetica"/>
                <a:cs typeface="Helvetica"/>
              </a:rPr>
              <a:t>Matrix Multiplication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194271" y="1089928"/>
            <a:ext cx="3617830" cy="523220"/>
          </a:xfrm>
          <a:prstGeom prst="rect">
            <a:avLst/>
          </a:prstGeom>
          <a:noFill/>
        </p:spPr>
        <p:txBody>
          <a:bodyPr wrap="square" lIns="91351" tIns="45675" rIns="91351" bIns="45675" rtlCol="0">
            <a:spAutoFit/>
          </a:bodyPr>
          <a:lstStyle/>
          <a:p>
            <a:r>
              <a:rPr lang="en-US" sz="2800" dirty="0">
                <a:latin typeface="Helvetica"/>
                <a:cs typeface="Helvetica"/>
              </a:rPr>
              <a:t>Tensor Contraction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287948" y="4282227"/>
            <a:ext cx="2771094" cy="656608"/>
          </a:xfrm>
          <a:prstGeom prst="rect">
            <a:avLst/>
          </a:prstGeom>
          <a:noFill/>
        </p:spPr>
        <p:txBody>
          <a:bodyPr wrap="square" lIns="91351" tIns="45675" rIns="91351" bIns="45675" rtlCol="0">
            <a:spAutoFit/>
          </a:bodyPr>
          <a:lstStyle/>
          <a:p>
            <a:r>
              <a:rPr lang="en-US" sz="3600" dirty="0">
                <a:latin typeface="Helvetica"/>
                <a:cs typeface="Helvetica"/>
              </a:rPr>
              <a:t>BLAS/BLIS!</a:t>
            </a:r>
          </a:p>
        </p:txBody>
      </p:sp>
      <p:pic>
        <p:nvPicPr>
          <p:cNvPr id="3" name="Picture 2" descr="Screen Shot 2017-06-27 at 1.29.1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429" y="2834092"/>
            <a:ext cx="2116815" cy="550157"/>
          </a:xfrm>
          <a:prstGeom prst="rect">
            <a:avLst/>
          </a:prstGeom>
        </p:spPr>
      </p:pic>
      <p:pic>
        <p:nvPicPr>
          <p:cNvPr id="5" name="Picture 4" descr="Screen Shot 2017-06-27 at 1.29.1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75" y="2925990"/>
            <a:ext cx="2116815" cy="458259"/>
          </a:xfrm>
          <a:prstGeom prst="rect">
            <a:avLst/>
          </a:prstGeom>
        </p:spPr>
      </p:pic>
      <p:pic>
        <p:nvPicPr>
          <p:cNvPr id="6" name="Picture 5" descr="Screen Shot 2017-06-27 at 2.02.29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55" y="3671014"/>
            <a:ext cx="3070797" cy="454194"/>
          </a:xfrm>
          <a:prstGeom prst="rect">
            <a:avLst/>
          </a:prstGeom>
        </p:spPr>
      </p:pic>
      <p:pic>
        <p:nvPicPr>
          <p:cNvPr id="4" name="Picture 3" descr="Screen Shot 2017-08-02 at 4.26.16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80" y="1708066"/>
            <a:ext cx="3605120" cy="974024"/>
          </a:xfrm>
          <a:prstGeom prst="rect">
            <a:avLst/>
          </a:prstGeom>
        </p:spPr>
      </p:pic>
      <p:pic>
        <p:nvPicPr>
          <p:cNvPr id="8" name="Picture 7" descr="Screen Shot 2017-08-02 at 4.31.15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282" y="3671025"/>
            <a:ext cx="3752857" cy="420895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43209" y="6354002"/>
            <a:ext cx="8758467" cy="338516"/>
          </a:xfrm>
          <a:prstGeom prst="rect">
            <a:avLst/>
          </a:prstGeom>
        </p:spPr>
        <p:txBody>
          <a:bodyPr wrap="square" lIns="91377" tIns="45688" rIns="91377" bIns="45688">
            <a:spAutoFit/>
          </a:bodyPr>
          <a:lstStyle/>
          <a:p>
            <a:r>
              <a:rPr lang="en-US" sz="1600" dirty="0">
                <a:latin typeface="Times"/>
                <a:cs typeface="Times"/>
              </a:rPr>
              <a:t>Devin A. Matthews. “High-Performance Tensor Contraction without Transposition.” Accepted in </a:t>
            </a:r>
            <a:r>
              <a:rPr lang="en-US" sz="1600" i="1" dirty="0">
                <a:latin typeface="Times"/>
                <a:cs typeface="Times"/>
              </a:rPr>
              <a:t>SISC</a:t>
            </a:r>
            <a:r>
              <a:rPr lang="en-US" sz="1600" dirty="0">
                <a:latin typeface="Times"/>
                <a:cs typeface="Times"/>
              </a:rPr>
              <a:t>.</a:t>
            </a:r>
          </a:p>
        </p:txBody>
      </p:sp>
      <p:sp>
        <p:nvSpPr>
          <p:cNvPr id="1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048" y="6477956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16</a:t>
            </a:fld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455489" y="4316613"/>
            <a:ext cx="1688827" cy="646240"/>
          </a:xfrm>
          <a:prstGeom prst="rect">
            <a:avLst/>
          </a:prstGeom>
          <a:noFill/>
        </p:spPr>
        <p:txBody>
          <a:bodyPr wrap="square" lIns="91351" tIns="45675" rIns="91351" bIns="45675" rtlCol="0">
            <a:sp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TBLIS/</a:t>
            </a:r>
            <a:endParaRPr lang="en-US" sz="3600" dirty="0"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71766" y="4308217"/>
            <a:ext cx="1688827" cy="656634"/>
          </a:xfrm>
          <a:prstGeom prst="rect">
            <a:avLst/>
          </a:prstGeom>
          <a:noFill/>
        </p:spPr>
        <p:txBody>
          <a:bodyPr wrap="square" lIns="91351" tIns="45675" rIns="91351" bIns="45675" rtlCol="0">
            <a:sp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GETT</a:t>
            </a:r>
            <a:endParaRPr lang="en-US" sz="3600" dirty="0">
              <a:latin typeface="Helvetica"/>
              <a:cs typeface="Helvetica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55979" y="5827945"/>
            <a:ext cx="9029910" cy="584776"/>
          </a:xfrm>
          <a:prstGeom prst="rect">
            <a:avLst/>
          </a:prstGeom>
        </p:spPr>
        <p:txBody>
          <a:bodyPr wrap="square" lIns="91414" tIns="45707" rIns="91414" bIns="45707">
            <a:spAutoFit/>
          </a:bodyPr>
          <a:lstStyle/>
          <a:p>
            <a:r>
              <a:rPr lang="en-US" sz="1600" dirty="0">
                <a:latin typeface="Times"/>
                <a:cs typeface="Times"/>
              </a:rPr>
              <a:t>Paul Springer, and Paolo </a:t>
            </a:r>
            <a:r>
              <a:rPr lang="en-US" sz="1600" dirty="0" err="1">
                <a:latin typeface="Times"/>
                <a:cs typeface="Times"/>
              </a:rPr>
              <a:t>Bientinesi</a:t>
            </a:r>
            <a:r>
              <a:rPr lang="en-US" sz="1600" dirty="0">
                <a:latin typeface="Times"/>
                <a:cs typeface="Times"/>
              </a:rPr>
              <a:t>. "Design of a high-performance GEMM-like tensor-tensor multiplication." </a:t>
            </a:r>
            <a:r>
              <a:rPr lang="en-US" sz="1600" dirty="0" err="1">
                <a:latin typeface="Times"/>
                <a:cs typeface="Times"/>
              </a:rPr>
              <a:t>arXiv</a:t>
            </a:r>
            <a:r>
              <a:rPr lang="en-US" sz="1600" dirty="0">
                <a:latin typeface="Times"/>
                <a:cs typeface="Times"/>
              </a:rPr>
              <a:t> preprint arXiv:1607.00145 (2016).</a:t>
            </a:r>
          </a:p>
        </p:txBody>
      </p:sp>
    </p:spTree>
    <p:extLst>
      <p:ext uri="{BB962C8B-B14F-4D97-AF65-F5344CB8AC3E}">
        <p14:creationId xmlns:p14="http://schemas.microsoft.com/office/powerpoint/2010/main" val="339587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5464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Matrix vs. Tensor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36" name="Picture 35" descr="Screen Shot 2017-06-26 at 5.14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35" y="1713883"/>
            <a:ext cx="3150651" cy="96821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859560" y="1072033"/>
            <a:ext cx="3617830" cy="523220"/>
          </a:xfrm>
          <a:prstGeom prst="rect">
            <a:avLst/>
          </a:prstGeom>
          <a:noFill/>
        </p:spPr>
        <p:txBody>
          <a:bodyPr wrap="square" lIns="91351" tIns="45675" rIns="91351" bIns="45675" rtlCol="0">
            <a:spAutoFit/>
          </a:bodyPr>
          <a:lstStyle/>
          <a:p>
            <a:r>
              <a:rPr lang="en-US" sz="2800" dirty="0">
                <a:latin typeface="Helvetica"/>
                <a:cs typeface="Helvetica"/>
              </a:rPr>
              <a:t>Matrix Multiplication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194271" y="1089928"/>
            <a:ext cx="3617830" cy="523220"/>
          </a:xfrm>
          <a:prstGeom prst="rect">
            <a:avLst/>
          </a:prstGeom>
          <a:noFill/>
        </p:spPr>
        <p:txBody>
          <a:bodyPr wrap="square" lIns="91351" tIns="45675" rIns="91351" bIns="45675" rtlCol="0">
            <a:spAutoFit/>
          </a:bodyPr>
          <a:lstStyle/>
          <a:p>
            <a:r>
              <a:rPr lang="en-US" sz="2800" dirty="0">
                <a:latin typeface="Helvetica"/>
                <a:cs typeface="Helvetica"/>
              </a:rPr>
              <a:t>Tensor Contraction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287948" y="4282227"/>
            <a:ext cx="2771094" cy="656608"/>
          </a:xfrm>
          <a:prstGeom prst="rect">
            <a:avLst/>
          </a:prstGeom>
          <a:noFill/>
        </p:spPr>
        <p:txBody>
          <a:bodyPr wrap="square" lIns="91351" tIns="45675" rIns="91351" bIns="45675" rtlCol="0">
            <a:spAutoFit/>
          </a:bodyPr>
          <a:lstStyle/>
          <a:p>
            <a:r>
              <a:rPr lang="en-US" sz="3600" dirty="0">
                <a:latin typeface="Helvetica"/>
                <a:cs typeface="Helvetica"/>
              </a:rPr>
              <a:t>BLAS/BLIS!</a:t>
            </a:r>
          </a:p>
        </p:txBody>
      </p:sp>
      <p:pic>
        <p:nvPicPr>
          <p:cNvPr id="3" name="Picture 2" descr="Screen Shot 2017-06-27 at 1.29.1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429" y="2834092"/>
            <a:ext cx="2116815" cy="550157"/>
          </a:xfrm>
          <a:prstGeom prst="rect">
            <a:avLst/>
          </a:prstGeom>
        </p:spPr>
      </p:pic>
      <p:pic>
        <p:nvPicPr>
          <p:cNvPr id="5" name="Picture 4" descr="Screen Shot 2017-06-27 at 1.29.1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75" y="2925990"/>
            <a:ext cx="2116815" cy="458259"/>
          </a:xfrm>
          <a:prstGeom prst="rect">
            <a:avLst/>
          </a:prstGeom>
        </p:spPr>
      </p:pic>
      <p:pic>
        <p:nvPicPr>
          <p:cNvPr id="6" name="Picture 5" descr="Screen Shot 2017-06-27 at 2.02.29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55" y="3671014"/>
            <a:ext cx="3070797" cy="454194"/>
          </a:xfrm>
          <a:prstGeom prst="rect">
            <a:avLst/>
          </a:prstGeom>
        </p:spPr>
      </p:pic>
      <p:pic>
        <p:nvPicPr>
          <p:cNvPr id="13" name="Picture 12" descr="Screen Shot 2017-08-02 at 4.23.12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094" y="5114873"/>
            <a:ext cx="3933260" cy="1026795"/>
          </a:xfrm>
          <a:prstGeom prst="rect">
            <a:avLst/>
          </a:prstGeom>
        </p:spPr>
      </p:pic>
      <p:pic>
        <p:nvPicPr>
          <p:cNvPr id="14" name="Picture 13" descr="Screen Shot 2017-04-20 at 4.30.06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88" y="5122401"/>
            <a:ext cx="3179674" cy="1054759"/>
          </a:xfrm>
          <a:prstGeom prst="rect">
            <a:avLst/>
          </a:prstGeom>
        </p:spPr>
      </p:pic>
      <p:pic>
        <p:nvPicPr>
          <p:cNvPr id="4" name="Picture 3" descr="Screen Shot 2017-08-02 at 4.26.16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80" y="1708066"/>
            <a:ext cx="3605120" cy="974024"/>
          </a:xfrm>
          <a:prstGeom prst="rect">
            <a:avLst/>
          </a:prstGeom>
        </p:spPr>
      </p:pic>
      <p:pic>
        <p:nvPicPr>
          <p:cNvPr id="8" name="Picture 7" descr="Screen Shot 2017-08-02 at 4.31.15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282" y="3671025"/>
            <a:ext cx="3752857" cy="420895"/>
          </a:xfrm>
          <a:prstGeom prst="rect">
            <a:avLst/>
          </a:prstGeom>
        </p:spPr>
      </p:pic>
      <p:sp>
        <p:nvSpPr>
          <p:cNvPr id="1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048" y="6477956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17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55489" y="4316613"/>
            <a:ext cx="1688827" cy="646240"/>
          </a:xfrm>
          <a:prstGeom prst="rect">
            <a:avLst/>
          </a:prstGeom>
          <a:noFill/>
        </p:spPr>
        <p:txBody>
          <a:bodyPr wrap="square" lIns="91351" tIns="45675" rIns="91351" bIns="45675" rtlCol="0">
            <a:sp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TBLIS/</a:t>
            </a:r>
            <a:endParaRPr lang="en-US" sz="3600" dirty="0">
              <a:latin typeface="Helvetica"/>
              <a:cs typeface="Helvetic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71766" y="4308217"/>
            <a:ext cx="1688827" cy="656634"/>
          </a:xfrm>
          <a:prstGeom prst="rect">
            <a:avLst/>
          </a:prstGeom>
          <a:noFill/>
        </p:spPr>
        <p:txBody>
          <a:bodyPr wrap="square" lIns="91351" tIns="45675" rIns="91351" bIns="45675" rtlCol="0">
            <a:sp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GETT</a:t>
            </a:r>
            <a:endParaRPr lang="en-US" sz="36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5914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 Box 406"/>
          <p:cNvSpPr txBox="1">
            <a:spLocks noChangeArrowheads="1"/>
          </p:cNvSpPr>
          <p:nvPr/>
        </p:nvSpPr>
        <p:spPr bwMode="auto">
          <a:xfrm>
            <a:off x="-451552" y="586086"/>
            <a:ext cx="6725494" cy="3652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9900" tIns="639900" rIns="639900" bIns="639900">
            <a:spAutoFit/>
          </a:bodyPr>
          <a:lstStyle>
            <a:lvl1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1pPr>
            <a:lvl2pPr marL="742950" indent="-285750"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2pPr>
            <a:lvl3pPr marL="1143000" indent="-228600"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3pPr>
            <a:lvl4pPr marL="1600200" indent="-228600"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4pPr>
            <a:lvl5pPr marL="2057400" indent="-228600"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9pPr>
          </a:lstStyle>
          <a:p>
            <a:pPr marL="571340" indent="-571340">
              <a:buFont typeface="Wingdings" charset="2"/>
              <a:buChar char="Ø"/>
            </a:pPr>
            <a:r>
              <a:rPr lang="en-US" sz="2800" dirty="0">
                <a:solidFill>
                  <a:srgbClr val="1E00FE"/>
                </a:solidFill>
              </a:rPr>
              <a:t>Tensor</a:t>
            </a:r>
            <a:r>
              <a:rPr lang="en-US" sz="2000" dirty="0"/>
              <a:t>:            ,</a:t>
            </a:r>
          </a:p>
          <a:p>
            <a:r>
              <a:rPr lang="en-US" sz="2000" dirty="0"/>
              <a:t>with                                        </a:t>
            </a:r>
          </a:p>
          <a:p>
            <a:pPr marL="342803" indent="-342803">
              <a:buFont typeface="Wingdings" charset="2"/>
              <a:buChar char="q"/>
            </a:pPr>
            <a:r>
              <a:rPr lang="en-US" sz="2000" dirty="0"/>
              <a:t>“d” dimension is stride-1, other dimensions have increasing strides (8, 16).</a:t>
            </a:r>
          </a:p>
          <a:p>
            <a:pPr marL="342803" indent="-342803">
              <a:buFont typeface="Wingdings" charset="2"/>
              <a:buChar char="q"/>
            </a:pPr>
            <a:endParaRPr lang="en-US" sz="2000" dirty="0"/>
          </a:p>
          <a:p>
            <a:pPr marL="342803" indent="-342803">
              <a:buFont typeface="Wingdings" charset="2"/>
              <a:buChar char="q"/>
            </a:pPr>
            <a:endParaRPr lang="en-US" sz="2000" dirty="0"/>
          </a:p>
          <a:p>
            <a:pPr marL="342803" indent="-342803">
              <a:buFont typeface="Wingdings" charset="2"/>
              <a:buChar char="q"/>
            </a:pPr>
            <a:endParaRPr lang="en-US" sz="2000" dirty="0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7071293" y="2245860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Parallelogram 22"/>
          <p:cNvSpPr/>
          <p:nvPr/>
        </p:nvSpPr>
        <p:spPr>
          <a:xfrm>
            <a:off x="6221892" y="2234766"/>
            <a:ext cx="2643176" cy="733309"/>
          </a:xfrm>
          <a:prstGeom prst="parallelogram">
            <a:avLst>
              <a:gd name="adj" fmla="val 11527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2" tIns="45665" rIns="91332" bIns="45665"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187203"/>
              </p:ext>
            </p:extLst>
          </p:nvPr>
        </p:nvGraphicFramePr>
        <p:xfrm>
          <a:off x="6303145" y="2236080"/>
          <a:ext cx="2592084" cy="745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</a:tblGrid>
              <a:tr h="186428"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56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57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58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59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60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61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62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63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</a:tr>
              <a:tr h="186428"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40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41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42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43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44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45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46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47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</a:tr>
              <a:tr h="186428"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24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25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26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27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28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29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30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31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</a:tr>
              <a:tr h="186428"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8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9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10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11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12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13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14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15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</a:tr>
            </a:tbl>
          </a:graphicData>
        </a:graphic>
      </p:graphicFrame>
      <p:cxnSp>
        <p:nvCxnSpPr>
          <p:cNvPr id="25" name="Straight Connector 24"/>
          <p:cNvCxnSpPr/>
          <p:nvPr/>
        </p:nvCxnSpPr>
        <p:spPr>
          <a:xfrm>
            <a:off x="6434269" y="2786742"/>
            <a:ext cx="1784350" cy="0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645860" y="2599417"/>
            <a:ext cx="1810897" cy="0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864935" y="2415267"/>
            <a:ext cx="1785497" cy="0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6407718" y="2249035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6645843" y="2230312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864918" y="2233420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296718" y="2233420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515793" y="2230312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7738043" y="2233420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Parallelogram 15"/>
          <p:cNvSpPr/>
          <p:nvPr/>
        </p:nvSpPr>
        <p:spPr>
          <a:xfrm>
            <a:off x="6221892" y="1547427"/>
            <a:ext cx="2643176" cy="733309"/>
          </a:xfrm>
          <a:prstGeom prst="parallelogram">
            <a:avLst>
              <a:gd name="adj" fmla="val 11527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2" tIns="45665" rIns="91332" bIns="45665" rtlCol="0" anchor="ctr"/>
          <a:lstStyle/>
          <a:p>
            <a:pPr algn="ctr"/>
            <a:endParaRPr lang="en-US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436281"/>
              </p:ext>
            </p:extLst>
          </p:nvPr>
        </p:nvGraphicFramePr>
        <p:xfrm>
          <a:off x="6333301" y="1542952"/>
          <a:ext cx="2592084" cy="745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</a:tblGrid>
              <a:tr h="186428"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48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49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50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51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52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53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54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55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</a:tr>
              <a:tr h="186428"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32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33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34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35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36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37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38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39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</a:tr>
              <a:tr h="186428"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16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17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18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19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20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21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22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23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</a:tr>
              <a:tr h="186428"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0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6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7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6434269" y="2099398"/>
            <a:ext cx="1784350" cy="0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45860" y="1912073"/>
            <a:ext cx="1810897" cy="0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864935" y="1727923"/>
            <a:ext cx="1785497" cy="0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6407718" y="1561691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6645843" y="1542968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6864918" y="1546076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7071293" y="1558516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7296718" y="1546076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7515793" y="1542968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7738043" y="1546076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6221892" y="2287358"/>
            <a:ext cx="1798596" cy="68223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2" tIns="45665" rIns="91332" bIns="45665"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867539" y="1542959"/>
            <a:ext cx="0" cy="6873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6009434" y="2036828"/>
            <a:ext cx="5190" cy="331245"/>
          </a:xfrm>
          <a:prstGeom prst="straightConnector1">
            <a:avLst/>
          </a:prstGeom>
          <a:ln w="12700" cmpd="sng"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6009451" y="1846071"/>
            <a:ext cx="226199" cy="194777"/>
          </a:xfrm>
          <a:prstGeom prst="straightConnector1">
            <a:avLst/>
          </a:prstGeom>
          <a:ln w="12700" cmpd="sng"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6014624" y="2040863"/>
            <a:ext cx="259638" cy="1"/>
          </a:xfrm>
          <a:prstGeom prst="straightConnector1">
            <a:avLst/>
          </a:prstGeom>
          <a:ln w="12700" cmpd="sng"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5827376" y="2103010"/>
            <a:ext cx="193723" cy="281531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200" i="1" dirty="0"/>
              <a:t>c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091694" y="1971880"/>
            <a:ext cx="193723" cy="281531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200" i="1" dirty="0"/>
              <a:t>d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917779" y="1738660"/>
            <a:ext cx="193723" cy="281531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200" i="1" dirty="0"/>
              <a:t>a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6426682" y="2163652"/>
            <a:ext cx="1579312" cy="689891"/>
            <a:chOff x="3583559" y="2545475"/>
            <a:chExt cx="1579312" cy="689891"/>
          </a:xfrm>
        </p:grpSpPr>
        <p:cxnSp>
          <p:nvCxnSpPr>
            <p:cNvPr id="249" name="Straight Arrow Connector 248"/>
            <p:cNvCxnSpPr/>
            <p:nvPr/>
          </p:nvCxnSpPr>
          <p:spPr>
            <a:xfrm>
              <a:off x="3616218" y="2545476"/>
              <a:ext cx="1546651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/>
            <p:cNvCxnSpPr/>
            <p:nvPr/>
          </p:nvCxnSpPr>
          <p:spPr>
            <a:xfrm flipV="1">
              <a:off x="3583559" y="2545475"/>
              <a:ext cx="1579312" cy="689891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/>
            <p:cNvCxnSpPr/>
            <p:nvPr/>
          </p:nvCxnSpPr>
          <p:spPr>
            <a:xfrm>
              <a:off x="3583559" y="3235366"/>
              <a:ext cx="1546651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9" name="Group 278"/>
          <p:cNvGrpSpPr/>
          <p:nvPr/>
        </p:nvGrpSpPr>
        <p:grpSpPr>
          <a:xfrm>
            <a:off x="6611742" y="1985243"/>
            <a:ext cx="1579312" cy="689891"/>
            <a:chOff x="3583559" y="2545475"/>
            <a:chExt cx="1579312" cy="689891"/>
          </a:xfrm>
        </p:grpSpPr>
        <p:cxnSp>
          <p:nvCxnSpPr>
            <p:cNvPr id="280" name="Straight Arrow Connector 279"/>
            <p:cNvCxnSpPr/>
            <p:nvPr/>
          </p:nvCxnSpPr>
          <p:spPr>
            <a:xfrm>
              <a:off x="3616218" y="2545476"/>
              <a:ext cx="1546651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Arrow Connector 280"/>
            <p:cNvCxnSpPr/>
            <p:nvPr/>
          </p:nvCxnSpPr>
          <p:spPr>
            <a:xfrm flipV="1">
              <a:off x="3583559" y="2545475"/>
              <a:ext cx="1579312" cy="689891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Arrow Connector 281"/>
            <p:cNvCxnSpPr/>
            <p:nvPr/>
          </p:nvCxnSpPr>
          <p:spPr>
            <a:xfrm>
              <a:off x="3583559" y="3235366"/>
              <a:ext cx="1546651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3" name="Group 282"/>
          <p:cNvGrpSpPr/>
          <p:nvPr/>
        </p:nvGrpSpPr>
        <p:grpSpPr>
          <a:xfrm>
            <a:off x="6859282" y="1792695"/>
            <a:ext cx="1579312" cy="689891"/>
            <a:chOff x="3583559" y="2545475"/>
            <a:chExt cx="1579312" cy="689891"/>
          </a:xfrm>
        </p:grpSpPr>
        <p:cxnSp>
          <p:nvCxnSpPr>
            <p:cNvPr id="284" name="Straight Arrow Connector 283"/>
            <p:cNvCxnSpPr/>
            <p:nvPr/>
          </p:nvCxnSpPr>
          <p:spPr>
            <a:xfrm>
              <a:off x="3616218" y="2545476"/>
              <a:ext cx="1546651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Arrow Connector 284"/>
            <p:cNvCxnSpPr/>
            <p:nvPr/>
          </p:nvCxnSpPr>
          <p:spPr>
            <a:xfrm flipV="1">
              <a:off x="3583559" y="2545475"/>
              <a:ext cx="1579312" cy="689891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/>
            <p:cNvCxnSpPr/>
            <p:nvPr/>
          </p:nvCxnSpPr>
          <p:spPr>
            <a:xfrm>
              <a:off x="3583559" y="3235366"/>
              <a:ext cx="1546651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7" name="Group 286"/>
          <p:cNvGrpSpPr/>
          <p:nvPr/>
        </p:nvGrpSpPr>
        <p:grpSpPr>
          <a:xfrm>
            <a:off x="7039069" y="1615328"/>
            <a:ext cx="1579312" cy="689891"/>
            <a:chOff x="3583559" y="2545475"/>
            <a:chExt cx="1579312" cy="689891"/>
          </a:xfrm>
        </p:grpSpPr>
        <p:cxnSp>
          <p:nvCxnSpPr>
            <p:cNvPr id="288" name="Straight Arrow Connector 287"/>
            <p:cNvCxnSpPr/>
            <p:nvPr/>
          </p:nvCxnSpPr>
          <p:spPr>
            <a:xfrm>
              <a:off x="3616218" y="2545476"/>
              <a:ext cx="1546651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Arrow Connector 288"/>
            <p:cNvCxnSpPr/>
            <p:nvPr/>
          </p:nvCxnSpPr>
          <p:spPr>
            <a:xfrm flipV="1">
              <a:off x="3583559" y="2545475"/>
              <a:ext cx="1579312" cy="689891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Arrow Connector 289"/>
            <p:cNvCxnSpPr/>
            <p:nvPr/>
          </p:nvCxnSpPr>
          <p:spPr>
            <a:xfrm>
              <a:off x="3583559" y="3235366"/>
              <a:ext cx="1546651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1" name="Picture 310" descr="Screen Shot 2017-07-05 at 7.42.2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2" r="15352"/>
          <a:stretch/>
        </p:blipFill>
        <p:spPr>
          <a:xfrm>
            <a:off x="1867219" y="1307969"/>
            <a:ext cx="528741" cy="307018"/>
          </a:xfrm>
          <a:prstGeom prst="rect">
            <a:avLst/>
          </a:prstGeom>
        </p:spPr>
      </p:pic>
      <p:pic>
        <p:nvPicPr>
          <p:cNvPr id="312" name="Picture 311" descr="Screen Shot 2017-07-05 at 7.42.31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6"/>
          <a:stretch/>
        </p:blipFill>
        <p:spPr>
          <a:xfrm>
            <a:off x="716029" y="1696647"/>
            <a:ext cx="2213290" cy="250697"/>
          </a:xfrm>
          <a:prstGeom prst="rect">
            <a:avLst/>
          </a:prstGeom>
        </p:spPr>
      </p:pic>
      <p:sp>
        <p:nvSpPr>
          <p:cNvPr id="313" name="Rectangle 312"/>
          <p:cNvSpPr/>
          <p:nvPr/>
        </p:nvSpPr>
        <p:spPr>
          <a:xfrm>
            <a:off x="2635725" y="1243259"/>
            <a:ext cx="743566" cy="411375"/>
          </a:xfrm>
          <a:prstGeom prst="rect">
            <a:avLst/>
          </a:prstGeom>
        </p:spPr>
        <p:txBody>
          <a:bodyPr wrap="none" lIns="91414" tIns="45707" rIns="91414" bIns="45707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 Narrow"/>
                <a:cs typeface="Arial Narrow"/>
              </a:rPr>
              <a:t>8x2x4</a:t>
            </a:r>
            <a:endParaRPr lang="en-US" sz="2000" dirty="0">
              <a:latin typeface="Arial Narrow"/>
              <a:cs typeface="Arial Narrow"/>
            </a:endParaRPr>
          </a:p>
        </p:txBody>
      </p:sp>
      <p:pic>
        <p:nvPicPr>
          <p:cNvPr id="317" name="Picture 316" descr="Screen Shot 2017-07-05 at 7.42.2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2" r="15352"/>
          <a:stretch/>
        </p:blipFill>
        <p:spPr>
          <a:xfrm>
            <a:off x="7039069" y="1162517"/>
            <a:ext cx="528741" cy="307018"/>
          </a:xfrm>
          <a:prstGeom prst="rect">
            <a:avLst/>
          </a:prstGeom>
        </p:spPr>
      </p:pic>
      <p:sp>
        <p:nvSpPr>
          <p:cNvPr id="319" name="Title 1"/>
          <p:cNvSpPr>
            <a:spLocks noGrp="1"/>
          </p:cNvSpPr>
          <p:nvPr>
            <p:ph type="title"/>
          </p:nvPr>
        </p:nvSpPr>
        <p:spPr>
          <a:xfrm>
            <a:off x="94323" y="138558"/>
            <a:ext cx="9079435" cy="11430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Helvetica"/>
                <a:cs typeface="Helvetica"/>
              </a:rPr>
              <a:t>Tensors As Matrices: Block-Scatter-Matrix View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243209" y="6354002"/>
            <a:ext cx="8758467" cy="338516"/>
          </a:xfrm>
          <a:prstGeom prst="rect">
            <a:avLst/>
          </a:prstGeom>
        </p:spPr>
        <p:txBody>
          <a:bodyPr wrap="square" lIns="91377" tIns="45688" rIns="91377" bIns="45688">
            <a:spAutoFit/>
          </a:bodyPr>
          <a:lstStyle/>
          <a:p>
            <a:r>
              <a:rPr lang="en-US" sz="1600" dirty="0">
                <a:latin typeface="Times"/>
                <a:cs typeface="Times"/>
              </a:rPr>
              <a:t>Devin A. Matthews. “High-Performance Tensor Contraction without Transposition.” Accepted in </a:t>
            </a:r>
            <a:r>
              <a:rPr lang="en-US" sz="1600" i="1" dirty="0">
                <a:latin typeface="Times"/>
                <a:cs typeface="Times"/>
              </a:rPr>
              <a:t>SISC</a:t>
            </a:r>
            <a:r>
              <a:rPr lang="en-US" sz="1600" dirty="0">
                <a:latin typeface="Times"/>
                <a:cs typeface="Times"/>
              </a:rPr>
              <a:t>.</a:t>
            </a:r>
          </a:p>
        </p:txBody>
      </p:sp>
      <p:sp>
        <p:nvSpPr>
          <p:cNvPr id="10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048" y="6477956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72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 Box 406"/>
          <p:cNvSpPr txBox="1">
            <a:spLocks noChangeArrowheads="1"/>
          </p:cNvSpPr>
          <p:nvPr/>
        </p:nvSpPr>
        <p:spPr bwMode="auto">
          <a:xfrm>
            <a:off x="-451552" y="586086"/>
            <a:ext cx="6725494" cy="7577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9900" tIns="639900" rIns="639900" bIns="639900">
            <a:spAutoFit/>
          </a:bodyPr>
          <a:lstStyle>
            <a:lvl1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1pPr>
            <a:lvl2pPr marL="742950" indent="-285750"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2pPr>
            <a:lvl3pPr marL="1143000" indent="-228600"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3pPr>
            <a:lvl4pPr marL="1600200" indent="-228600"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4pPr>
            <a:lvl5pPr marL="2057400" indent="-228600"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9pPr>
          </a:lstStyle>
          <a:p>
            <a:pPr marL="571340" indent="-571340">
              <a:buFont typeface="Wingdings" charset="2"/>
              <a:buChar char="Ø"/>
            </a:pPr>
            <a:r>
              <a:rPr lang="en-US" sz="2800" dirty="0">
                <a:solidFill>
                  <a:srgbClr val="1E00FE"/>
                </a:solidFill>
              </a:rPr>
              <a:t>Tensor</a:t>
            </a:r>
            <a:r>
              <a:rPr lang="en-US" sz="2000" dirty="0"/>
              <a:t>:            ,</a:t>
            </a:r>
          </a:p>
          <a:p>
            <a:r>
              <a:rPr lang="en-US" sz="2000" dirty="0"/>
              <a:t>with                                        </a:t>
            </a:r>
          </a:p>
          <a:p>
            <a:pPr marL="342803" indent="-342803">
              <a:buFont typeface="Wingdings" charset="2"/>
              <a:buChar char="q"/>
            </a:pPr>
            <a:r>
              <a:rPr lang="en-US" sz="2000" dirty="0"/>
              <a:t>“d” dimension is stride-1, other dimensions have increasing strides (8, 16).</a:t>
            </a:r>
          </a:p>
          <a:p>
            <a:endParaRPr lang="en-US" sz="2000" dirty="0"/>
          </a:p>
          <a:p>
            <a:pPr marL="571340" indent="-571340">
              <a:buFont typeface="Wingdings" charset="2"/>
              <a:buChar char="Ø"/>
            </a:pPr>
            <a:r>
              <a:rPr lang="en-US" sz="2800" dirty="0">
                <a:solidFill>
                  <a:srgbClr val="1E00FE"/>
                </a:solidFill>
              </a:rPr>
              <a:t>Matrix</a:t>
            </a:r>
            <a:r>
              <a:rPr lang="en-US" sz="2000" dirty="0"/>
              <a:t>:                 ,</a:t>
            </a:r>
          </a:p>
          <a:p>
            <a:r>
              <a:rPr lang="en-US" sz="2000" dirty="0"/>
              <a:t>with                                                        </a:t>
            </a:r>
          </a:p>
          <a:p>
            <a:pPr marL="342803" indent="-342803">
              <a:buFont typeface="Wingdings" charset="2"/>
              <a:buChar char="q"/>
            </a:pPr>
            <a:r>
              <a:rPr lang="en-US" sz="2000" dirty="0"/>
              <a:t>Column “ac” dimension has stride of “c” (8x2=16).</a:t>
            </a:r>
          </a:p>
          <a:p>
            <a:r>
              <a:rPr lang="en-US" sz="2000" dirty="0"/>
              <a:t>Row “d” dimension has is stirde-1. (i.e. A is row-major.)</a:t>
            </a:r>
          </a:p>
          <a:p>
            <a:pPr marL="342803" indent="-342803">
              <a:buFont typeface="Wingdings" charset="2"/>
              <a:buChar char="q"/>
            </a:pPr>
            <a:r>
              <a:rPr lang="en-US" sz="2000" dirty="0"/>
              <a:t>            ,               store offset for each position in rows or columns: </a:t>
            </a:r>
          </a:p>
          <a:p>
            <a:endParaRPr lang="en-US" sz="2000" dirty="0"/>
          </a:p>
          <a:p>
            <a:pPr marL="342803" indent="-342803">
              <a:buFont typeface="Wingdings" charset="2"/>
              <a:buChar char="q"/>
            </a:pPr>
            <a:r>
              <a:rPr lang="en-US" sz="2000" dirty="0"/>
              <a:t>         ,           store stride for each block or zero for irregular blocks: </a:t>
            </a:r>
          </a:p>
          <a:p>
            <a:r>
              <a:rPr lang="en-US" sz="2000" dirty="0"/>
              <a:t>      - vector load/store instructions for stride-1 index</a:t>
            </a:r>
          </a:p>
          <a:p>
            <a:r>
              <a:rPr lang="en-US" sz="2000" dirty="0"/>
              <a:t>      - vector gather/scatter instructions for stride-n index.</a:t>
            </a:r>
          </a:p>
          <a:p>
            <a:pPr marL="342803" indent="-342803">
              <a:buFont typeface="Wingdings" charset="2"/>
              <a:buChar char="q"/>
            </a:pPr>
            <a:endParaRPr lang="en-US" sz="2000" dirty="0"/>
          </a:p>
          <a:p>
            <a:pPr marL="342803" indent="-342803">
              <a:buFont typeface="Wingdings" charset="2"/>
              <a:buChar char="q"/>
            </a:pPr>
            <a:endParaRPr lang="en-US" sz="2000" dirty="0"/>
          </a:p>
          <a:p>
            <a:pPr marL="342803" indent="-342803">
              <a:buFont typeface="Wingdings" charset="2"/>
              <a:buChar char="q"/>
            </a:pPr>
            <a:endParaRPr lang="en-US" sz="2000" dirty="0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7071293" y="2245860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Parallelogram 22"/>
          <p:cNvSpPr/>
          <p:nvPr/>
        </p:nvSpPr>
        <p:spPr>
          <a:xfrm>
            <a:off x="6221892" y="2234766"/>
            <a:ext cx="2643176" cy="733309"/>
          </a:xfrm>
          <a:prstGeom prst="parallelogram">
            <a:avLst>
              <a:gd name="adj" fmla="val 11527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2" tIns="45665" rIns="91332" bIns="45665"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187203"/>
              </p:ext>
            </p:extLst>
          </p:nvPr>
        </p:nvGraphicFramePr>
        <p:xfrm>
          <a:off x="6303145" y="2236080"/>
          <a:ext cx="2592084" cy="745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</a:tblGrid>
              <a:tr h="186428"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56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57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58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59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60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61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62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63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</a:tr>
              <a:tr h="186428"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40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41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42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43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44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45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46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47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</a:tr>
              <a:tr h="186428"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24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25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26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27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28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29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30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31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</a:tr>
              <a:tr h="186428"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8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9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10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11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12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13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14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15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</a:tr>
            </a:tbl>
          </a:graphicData>
        </a:graphic>
      </p:graphicFrame>
      <p:cxnSp>
        <p:nvCxnSpPr>
          <p:cNvPr id="25" name="Straight Connector 24"/>
          <p:cNvCxnSpPr/>
          <p:nvPr/>
        </p:nvCxnSpPr>
        <p:spPr>
          <a:xfrm>
            <a:off x="6434269" y="2786742"/>
            <a:ext cx="1784350" cy="0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645860" y="2599417"/>
            <a:ext cx="1810897" cy="0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864935" y="2415267"/>
            <a:ext cx="1785497" cy="0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6407718" y="2249035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6645843" y="2230312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864918" y="2233420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296718" y="2233420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515793" y="2230312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7738043" y="2233420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Parallelogram 15"/>
          <p:cNvSpPr/>
          <p:nvPr/>
        </p:nvSpPr>
        <p:spPr>
          <a:xfrm>
            <a:off x="6221892" y="1547427"/>
            <a:ext cx="2643176" cy="733309"/>
          </a:xfrm>
          <a:prstGeom prst="parallelogram">
            <a:avLst>
              <a:gd name="adj" fmla="val 11527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2" tIns="45665" rIns="91332" bIns="45665" rtlCol="0" anchor="ctr"/>
          <a:lstStyle/>
          <a:p>
            <a:pPr algn="ctr"/>
            <a:endParaRPr lang="en-US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436281"/>
              </p:ext>
            </p:extLst>
          </p:nvPr>
        </p:nvGraphicFramePr>
        <p:xfrm>
          <a:off x="6333301" y="1542952"/>
          <a:ext cx="2592084" cy="745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</a:tblGrid>
              <a:tr h="186428"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48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49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50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51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52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53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54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55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</a:tr>
              <a:tr h="186428"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32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33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34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35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36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37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38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39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</a:tr>
              <a:tr h="186428"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16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17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18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19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20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21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22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23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</a:tr>
              <a:tr h="186428"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0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6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7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142025"/>
              </p:ext>
            </p:extLst>
          </p:nvPr>
        </p:nvGraphicFramePr>
        <p:xfrm>
          <a:off x="6717280" y="4367376"/>
          <a:ext cx="1746528" cy="1850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316"/>
                <a:gridCol w="218316"/>
                <a:gridCol w="218316"/>
                <a:gridCol w="218316"/>
                <a:gridCol w="218316"/>
                <a:gridCol w="218316"/>
                <a:gridCol w="218316"/>
                <a:gridCol w="218316"/>
              </a:tblGrid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19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49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9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29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59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60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61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62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63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6434269" y="2099398"/>
            <a:ext cx="1784350" cy="0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45860" y="1912073"/>
            <a:ext cx="1810897" cy="0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864935" y="1727923"/>
            <a:ext cx="1785497" cy="0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6407718" y="1561691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6645843" y="1542968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6864918" y="1546076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7071293" y="1558516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7296718" y="1546076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7515793" y="1542968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7738043" y="1546076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6221892" y="2287358"/>
            <a:ext cx="1798596" cy="68223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2" tIns="45665" rIns="91332" bIns="45665"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867539" y="1542959"/>
            <a:ext cx="0" cy="6873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6009434" y="2036828"/>
            <a:ext cx="5190" cy="331245"/>
          </a:xfrm>
          <a:prstGeom prst="straightConnector1">
            <a:avLst/>
          </a:prstGeom>
          <a:ln w="12700" cmpd="sng"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6009451" y="1846071"/>
            <a:ext cx="226199" cy="194777"/>
          </a:xfrm>
          <a:prstGeom prst="straightConnector1">
            <a:avLst/>
          </a:prstGeom>
          <a:ln w="12700" cmpd="sng"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6014624" y="2040863"/>
            <a:ext cx="259638" cy="1"/>
          </a:xfrm>
          <a:prstGeom prst="straightConnector1">
            <a:avLst/>
          </a:prstGeom>
          <a:ln w="12700" cmpd="sng"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5827376" y="2103010"/>
            <a:ext cx="193723" cy="281531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200" i="1" dirty="0"/>
              <a:t>c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091694" y="1971880"/>
            <a:ext cx="193723" cy="281531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200" i="1" dirty="0"/>
              <a:t>d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917779" y="1738660"/>
            <a:ext cx="193723" cy="281531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200" i="1" dirty="0"/>
              <a:t>a</a:t>
            </a:r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6052292" y="3792070"/>
            <a:ext cx="5190" cy="331245"/>
          </a:xfrm>
          <a:prstGeom prst="straightConnector1">
            <a:avLst/>
          </a:prstGeom>
          <a:ln w="12700" cmpd="sng"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>
            <a:off x="6055749" y="3794980"/>
            <a:ext cx="259638" cy="1"/>
          </a:xfrm>
          <a:prstGeom prst="straightConnector1">
            <a:avLst/>
          </a:prstGeom>
          <a:ln w="12700" cmpd="sng"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5784975" y="3840271"/>
            <a:ext cx="349446" cy="281531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200" i="1" dirty="0"/>
              <a:t>ac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6132819" y="3743474"/>
            <a:ext cx="193723" cy="281531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200" i="1" dirty="0"/>
              <a:t>d</a:t>
            </a:r>
          </a:p>
        </p:txBody>
      </p:sp>
      <p:sp>
        <p:nvSpPr>
          <p:cNvPr id="132" name="Left Bracket 131"/>
          <p:cNvSpPr/>
          <p:nvPr/>
        </p:nvSpPr>
        <p:spPr>
          <a:xfrm rot="5400000">
            <a:off x="7125237" y="3895125"/>
            <a:ext cx="45721" cy="851664"/>
          </a:xfrm>
          <a:prstGeom prst="leftBracket">
            <a:avLst/>
          </a:prstGeom>
          <a:ln w="127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91332" tIns="45665" rIns="91332" bIns="45665" rtlCol="0" anchor="ctr"/>
          <a:lstStyle/>
          <a:p>
            <a:pPr algn="ctr"/>
            <a:endParaRPr lang="en-US"/>
          </a:p>
        </p:txBody>
      </p:sp>
      <p:sp>
        <p:nvSpPr>
          <p:cNvPr id="133" name="Left Bracket 132"/>
          <p:cNvSpPr/>
          <p:nvPr/>
        </p:nvSpPr>
        <p:spPr>
          <a:xfrm rot="5400000">
            <a:off x="8007189" y="3895125"/>
            <a:ext cx="45721" cy="851664"/>
          </a:xfrm>
          <a:prstGeom prst="leftBracket">
            <a:avLst/>
          </a:prstGeom>
          <a:ln w="127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91332" tIns="45665" rIns="91332" bIns="45665" rtlCol="0" anchor="ctr"/>
          <a:lstStyle/>
          <a:p>
            <a:pPr algn="ctr"/>
            <a:endParaRPr lang="en-US"/>
          </a:p>
        </p:txBody>
      </p:sp>
      <p:sp>
        <p:nvSpPr>
          <p:cNvPr id="137" name="TextBox 136"/>
          <p:cNvSpPr txBox="1"/>
          <p:nvPr/>
        </p:nvSpPr>
        <p:spPr>
          <a:xfrm>
            <a:off x="6314521" y="3961540"/>
            <a:ext cx="826608" cy="252678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000" b="1" i="1" dirty="0" err="1"/>
              <a:t>cscat</a:t>
            </a:r>
            <a:r>
              <a:rPr lang="en-US" sz="1000" b="1" i="1" baseline="-25000" dirty="0" err="1">
                <a:latin typeface="Apple Chancery"/>
                <a:cs typeface="Apple Chancery"/>
              </a:rPr>
              <a:t>A</a:t>
            </a:r>
            <a:r>
              <a:rPr lang="en-US" sz="1000" b="1" i="1" dirty="0">
                <a:latin typeface="Apple Chancery"/>
                <a:cs typeface="Apple Chancery"/>
              </a:rPr>
              <a:t> </a:t>
            </a:r>
            <a:endParaRPr lang="en-US" sz="1000" b="1" i="1" dirty="0"/>
          </a:p>
        </p:txBody>
      </p:sp>
      <p:sp>
        <p:nvSpPr>
          <p:cNvPr id="138" name="TextBox 137"/>
          <p:cNvSpPr txBox="1"/>
          <p:nvPr/>
        </p:nvSpPr>
        <p:spPr>
          <a:xfrm>
            <a:off x="6347851" y="4100710"/>
            <a:ext cx="558046" cy="252678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000" b="1" i="1" dirty="0" err="1"/>
              <a:t>cbs</a:t>
            </a:r>
            <a:r>
              <a:rPr lang="en-US" sz="1000" b="1" i="1" baseline="-25000" dirty="0" err="1">
                <a:latin typeface="Apple Chancery"/>
                <a:cs typeface="Apple Chancery"/>
              </a:rPr>
              <a:t>A</a:t>
            </a:r>
            <a:r>
              <a:rPr lang="en-US" sz="1000" b="1" i="1" dirty="0">
                <a:latin typeface="Apple Chancery"/>
                <a:cs typeface="Apple Chancery"/>
              </a:rPr>
              <a:t> </a:t>
            </a:r>
            <a:endParaRPr lang="en-US" sz="1000" b="1" i="1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6752671"/>
              </p:ext>
            </p:extLst>
          </p:nvPr>
        </p:nvGraphicFramePr>
        <p:xfrm>
          <a:off x="6727065" y="3998064"/>
          <a:ext cx="1695386" cy="231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316"/>
                <a:gridCol w="218316"/>
                <a:gridCol w="218316"/>
                <a:gridCol w="218316"/>
                <a:gridCol w="218316"/>
                <a:gridCol w="167174"/>
                <a:gridCol w="218316"/>
                <a:gridCol w="218316"/>
              </a:tblGrid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</a:tbl>
          </a:graphicData>
        </a:graphic>
      </p:graphicFrame>
      <p:sp>
        <p:nvSpPr>
          <p:cNvPr id="139" name="Left Bracket 138"/>
          <p:cNvSpPr/>
          <p:nvPr/>
        </p:nvSpPr>
        <p:spPr>
          <a:xfrm>
            <a:off x="6633474" y="4386713"/>
            <a:ext cx="45719" cy="898272"/>
          </a:xfrm>
          <a:prstGeom prst="leftBracket">
            <a:avLst/>
          </a:prstGeom>
          <a:ln w="127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91332" tIns="45665" rIns="91332" bIns="45665" rtlCol="0" anchor="ctr"/>
          <a:lstStyle/>
          <a:p>
            <a:pPr algn="ctr"/>
            <a:endParaRPr lang="en-US"/>
          </a:p>
        </p:txBody>
      </p:sp>
      <p:sp>
        <p:nvSpPr>
          <p:cNvPr id="140" name="Left Bracket 139"/>
          <p:cNvSpPr/>
          <p:nvPr/>
        </p:nvSpPr>
        <p:spPr>
          <a:xfrm>
            <a:off x="6633474" y="5322172"/>
            <a:ext cx="45719" cy="898272"/>
          </a:xfrm>
          <a:prstGeom prst="leftBracket">
            <a:avLst/>
          </a:prstGeom>
          <a:ln w="127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91332" tIns="45665" rIns="91332" bIns="45665" rtlCol="0" anchor="ctr"/>
          <a:lstStyle/>
          <a:p>
            <a:pPr algn="ctr"/>
            <a:endParaRPr lang="en-US"/>
          </a:p>
        </p:txBody>
      </p:sp>
      <p:sp>
        <p:nvSpPr>
          <p:cNvPr id="141" name="TextBox 140"/>
          <p:cNvSpPr txBox="1"/>
          <p:nvPr/>
        </p:nvSpPr>
        <p:spPr>
          <a:xfrm>
            <a:off x="6298276" y="4726833"/>
            <a:ext cx="383957" cy="252678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000" dirty="0"/>
              <a:t>16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6310761" y="5616896"/>
            <a:ext cx="466225" cy="252678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000" dirty="0"/>
              <a:t>16</a:t>
            </a:r>
          </a:p>
        </p:txBody>
      </p:sp>
      <p:graphicFrame>
        <p:nvGraphicFramePr>
          <p:cNvPr id="143" name="Table 1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19472"/>
              </p:ext>
            </p:extLst>
          </p:nvPr>
        </p:nvGraphicFramePr>
        <p:xfrm>
          <a:off x="6079943" y="4370648"/>
          <a:ext cx="218316" cy="1850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316"/>
              </a:tblGrid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</a:tbl>
          </a:graphicData>
        </a:graphic>
      </p:graphicFrame>
      <p:sp>
        <p:nvSpPr>
          <p:cNvPr id="144" name="TextBox 143"/>
          <p:cNvSpPr txBox="1"/>
          <p:nvPr/>
        </p:nvSpPr>
        <p:spPr>
          <a:xfrm>
            <a:off x="5872704" y="4219158"/>
            <a:ext cx="826608" cy="252678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000" b="1" i="1" dirty="0" err="1"/>
              <a:t>rscat</a:t>
            </a:r>
            <a:r>
              <a:rPr lang="en-US" sz="1000" b="1" i="1" baseline="-25000" dirty="0" err="1">
                <a:latin typeface="Apple Chancery"/>
                <a:cs typeface="Apple Chancery"/>
              </a:rPr>
              <a:t>A</a:t>
            </a:r>
            <a:r>
              <a:rPr lang="en-US" sz="1000" b="1" i="1" baseline="-25000" dirty="0">
                <a:latin typeface="Apple Chancery"/>
                <a:cs typeface="Apple Chancery"/>
              </a:rPr>
              <a:t> </a:t>
            </a:r>
            <a:endParaRPr lang="en-US" sz="1000" b="1" i="1" baseline="-25000" dirty="0"/>
          </a:p>
        </p:txBody>
      </p:sp>
      <p:sp>
        <p:nvSpPr>
          <p:cNvPr id="145" name="TextBox 144"/>
          <p:cNvSpPr txBox="1"/>
          <p:nvPr/>
        </p:nvSpPr>
        <p:spPr>
          <a:xfrm>
            <a:off x="6245934" y="4218740"/>
            <a:ext cx="826608" cy="252678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000" b="1" i="1" dirty="0" err="1"/>
              <a:t>rbs</a:t>
            </a:r>
            <a:r>
              <a:rPr lang="en-US" sz="1000" b="1" i="1" baseline="-25000" dirty="0" err="1">
                <a:latin typeface="Apple Chancery"/>
                <a:cs typeface="Apple Chancery"/>
              </a:rPr>
              <a:t>A</a:t>
            </a:r>
            <a:r>
              <a:rPr lang="en-US" sz="1000" b="1" i="1" dirty="0">
                <a:latin typeface="Apple Chancery"/>
                <a:cs typeface="Apple Chancery"/>
              </a:rPr>
              <a:t> </a:t>
            </a:r>
            <a:endParaRPr lang="en-US" sz="1000" b="1" i="1" dirty="0"/>
          </a:p>
        </p:txBody>
      </p:sp>
      <p:sp>
        <p:nvSpPr>
          <p:cNvPr id="178" name="Rectangle 177"/>
          <p:cNvSpPr/>
          <p:nvPr/>
        </p:nvSpPr>
        <p:spPr>
          <a:xfrm>
            <a:off x="6714687" y="4372448"/>
            <a:ext cx="1751415" cy="184711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2" tIns="45665" rIns="91332" bIns="45665"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876301" y="4097658"/>
            <a:ext cx="305754" cy="252678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7020611" y="4097600"/>
            <a:ext cx="305754" cy="252678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6426682" y="2163652"/>
            <a:ext cx="1579312" cy="689891"/>
            <a:chOff x="3583559" y="2545475"/>
            <a:chExt cx="1579312" cy="689891"/>
          </a:xfrm>
        </p:grpSpPr>
        <p:cxnSp>
          <p:nvCxnSpPr>
            <p:cNvPr id="249" name="Straight Arrow Connector 248"/>
            <p:cNvCxnSpPr/>
            <p:nvPr/>
          </p:nvCxnSpPr>
          <p:spPr>
            <a:xfrm>
              <a:off x="3616218" y="2545476"/>
              <a:ext cx="1546651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/>
            <p:cNvCxnSpPr/>
            <p:nvPr/>
          </p:nvCxnSpPr>
          <p:spPr>
            <a:xfrm flipV="1">
              <a:off x="3583559" y="2545475"/>
              <a:ext cx="1579312" cy="689891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/>
            <p:cNvCxnSpPr/>
            <p:nvPr/>
          </p:nvCxnSpPr>
          <p:spPr>
            <a:xfrm>
              <a:off x="3583559" y="3235366"/>
              <a:ext cx="1546651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9" name="Group 278"/>
          <p:cNvGrpSpPr/>
          <p:nvPr/>
        </p:nvGrpSpPr>
        <p:grpSpPr>
          <a:xfrm>
            <a:off x="6611742" y="1985243"/>
            <a:ext cx="1579312" cy="689891"/>
            <a:chOff x="3583559" y="2545475"/>
            <a:chExt cx="1579312" cy="689891"/>
          </a:xfrm>
        </p:grpSpPr>
        <p:cxnSp>
          <p:nvCxnSpPr>
            <p:cNvPr id="280" name="Straight Arrow Connector 279"/>
            <p:cNvCxnSpPr/>
            <p:nvPr/>
          </p:nvCxnSpPr>
          <p:spPr>
            <a:xfrm>
              <a:off x="3616218" y="2545476"/>
              <a:ext cx="1546651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Arrow Connector 280"/>
            <p:cNvCxnSpPr/>
            <p:nvPr/>
          </p:nvCxnSpPr>
          <p:spPr>
            <a:xfrm flipV="1">
              <a:off x="3583559" y="2545475"/>
              <a:ext cx="1579312" cy="689891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Arrow Connector 281"/>
            <p:cNvCxnSpPr/>
            <p:nvPr/>
          </p:nvCxnSpPr>
          <p:spPr>
            <a:xfrm>
              <a:off x="3583559" y="3235366"/>
              <a:ext cx="1546651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3" name="Group 282"/>
          <p:cNvGrpSpPr/>
          <p:nvPr/>
        </p:nvGrpSpPr>
        <p:grpSpPr>
          <a:xfrm>
            <a:off x="6859282" y="1792695"/>
            <a:ext cx="1579312" cy="689891"/>
            <a:chOff x="3583559" y="2545475"/>
            <a:chExt cx="1579312" cy="689891"/>
          </a:xfrm>
        </p:grpSpPr>
        <p:cxnSp>
          <p:nvCxnSpPr>
            <p:cNvPr id="284" name="Straight Arrow Connector 283"/>
            <p:cNvCxnSpPr/>
            <p:nvPr/>
          </p:nvCxnSpPr>
          <p:spPr>
            <a:xfrm>
              <a:off x="3616218" y="2545476"/>
              <a:ext cx="1546651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Arrow Connector 284"/>
            <p:cNvCxnSpPr/>
            <p:nvPr/>
          </p:nvCxnSpPr>
          <p:spPr>
            <a:xfrm flipV="1">
              <a:off x="3583559" y="2545475"/>
              <a:ext cx="1579312" cy="689891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/>
            <p:cNvCxnSpPr/>
            <p:nvPr/>
          </p:nvCxnSpPr>
          <p:spPr>
            <a:xfrm>
              <a:off x="3583559" y="3235366"/>
              <a:ext cx="1546651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7" name="Group 286"/>
          <p:cNvGrpSpPr/>
          <p:nvPr/>
        </p:nvGrpSpPr>
        <p:grpSpPr>
          <a:xfrm>
            <a:off x="7039069" y="1615328"/>
            <a:ext cx="1579312" cy="689891"/>
            <a:chOff x="3583559" y="2545475"/>
            <a:chExt cx="1579312" cy="689891"/>
          </a:xfrm>
        </p:grpSpPr>
        <p:cxnSp>
          <p:nvCxnSpPr>
            <p:cNvPr id="288" name="Straight Arrow Connector 287"/>
            <p:cNvCxnSpPr/>
            <p:nvPr/>
          </p:nvCxnSpPr>
          <p:spPr>
            <a:xfrm>
              <a:off x="3616218" y="2545476"/>
              <a:ext cx="1546651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Arrow Connector 288"/>
            <p:cNvCxnSpPr/>
            <p:nvPr/>
          </p:nvCxnSpPr>
          <p:spPr>
            <a:xfrm flipV="1">
              <a:off x="3583559" y="2545475"/>
              <a:ext cx="1579312" cy="689891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Arrow Connector 289"/>
            <p:cNvCxnSpPr/>
            <p:nvPr/>
          </p:nvCxnSpPr>
          <p:spPr>
            <a:xfrm>
              <a:off x="3583559" y="3235366"/>
              <a:ext cx="1546651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Group 157"/>
          <p:cNvGrpSpPr/>
          <p:nvPr/>
        </p:nvGrpSpPr>
        <p:grpSpPr>
          <a:xfrm>
            <a:off x="6772902" y="4515982"/>
            <a:ext cx="1667682" cy="930904"/>
            <a:chOff x="3827720" y="5070440"/>
            <a:chExt cx="1667682" cy="930904"/>
          </a:xfrm>
        </p:grpSpPr>
        <p:cxnSp>
          <p:nvCxnSpPr>
            <p:cNvPr id="352" name="Straight Arrow Connector 351"/>
            <p:cNvCxnSpPr/>
            <p:nvPr/>
          </p:nvCxnSpPr>
          <p:spPr>
            <a:xfrm>
              <a:off x="3827720" y="5070440"/>
              <a:ext cx="1645463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Arrow Connector 354"/>
            <p:cNvCxnSpPr/>
            <p:nvPr/>
          </p:nvCxnSpPr>
          <p:spPr>
            <a:xfrm>
              <a:off x="3849939" y="6001344"/>
              <a:ext cx="1645463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Arrow Connector 355"/>
            <p:cNvCxnSpPr/>
            <p:nvPr/>
          </p:nvCxnSpPr>
          <p:spPr>
            <a:xfrm flipV="1">
              <a:off x="3849939" y="5070440"/>
              <a:ext cx="1623244" cy="930904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/>
          <p:cNvGrpSpPr/>
          <p:nvPr/>
        </p:nvGrpSpPr>
        <p:grpSpPr>
          <a:xfrm>
            <a:off x="6785555" y="4747664"/>
            <a:ext cx="1667682" cy="930904"/>
            <a:chOff x="3827720" y="5070440"/>
            <a:chExt cx="1667682" cy="930904"/>
          </a:xfrm>
        </p:grpSpPr>
        <p:cxnSp>
          <p:nvCxnSpPr>
            <p:cNvPr id="358" name="Straight Arrow Connector 357"/>
            <p:cNvCxnSpPr/>
            <p:nvPr/>
          </p:nvCxnSpPr>
          <p:spPr>
            <a:xfrm>
              <a:off x="3827720" y="5070440"/>
              <a:ext cx="1645463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Arrow Connector 358"/>
            <p:cNvCxnSpPr/>
            <p:nvPr/>
          </p:nvCxnSpPr>
          <p:spPr>
            <a:xfrm>
              <a:off x="3849939" y="6001344"/>
              <a:ext cx="1645463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Arrow Connector 359"/>
            <p:cNvCxnSpPr/>
            <p:nvPr/>
          </p:nvCxnSpPr>
          <p:spPr>
            <a:xfrm flipV="1">
              <a:off x="3849939" y="5070440"/>
              <a:ext cx="1623244" cy="930904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1" name="Group 360"/>
          <p:cNvGrpSpPr/>
          <p:nvPr/>
        </p:nvGrpSpPr>
        <p:grpSpPr>
          <a:xfrm>
            <a:off x="6791709" y="4979501"/>
            <a:ext cx="1667682" cy="930904"/>
            <a:chOff x="3827720" y="5070440"/>
            <a:chExt cx="1667682" cy="930904"/>
          </a:xfrm>
        </p:grpSpPr>
        <p:cxnSp>
          <p:nvCxnSpPr>
            <p:cNvPr id="362" name="Straight Arrow Connector 361"/>
            <p:cNvCxnSpPr/>
            <p:nvPr/>
          </p:nvCxnSpPr>
          <p:spPr>
            <a:xfrm>
              <a:off x="3827720" y="5070440"/>
              <a:ext cx="1645463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Arrow Connector 362"/>
            <p:cNvCxnSpPr/>
            <p:nvPr/>
          </p:nvCxnSpPr>
          <p:spPr>
            <a:xfrm>
              <a:off x="3849939" y="6001344"/>
              <a:ext cx="1645463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Arrow Connector 363"/>
            <p:cNvCxnSpPr/>
            <p:nvPr/>
          </p:nvCxnSpPr>
          <p:spPr>
            <a:xfrm flipV="1">
              <a:off x="3849939" y="5070440"/>
              <a:ext cx="1623244" cy="930904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5" name="Group 364"/>
          <p:cNvGrpSpPr/>
          <p:nvPr/>
        </p:nvGrpSpPr>
        <p:grpSpPr>
          <a:xfrm>
            <a:off x="6785555" y="5199886"/>
            <a:ext cx="1667682" cy="930904"/>
            <a:chOff x="3827720" y="5070440"/>
            <a:chExt cx="1667682" cy="930904"/>
          </a:xfrm>
        </p:grpSpPr>
        <p:cxnSp>
          <p:nvCxnSpPr>
            <p:cNvPr id="366" name="Straight Arrow Connector 365"/>
            <p:cNvCxnSpPr/>
            <p:nvPr/>
          </p:nvCxnSpPr>
          <p:spPr>
            <a:xfrm>
              <a:off x="3827720" y="5070440"/>
              <a:ext cx="1645463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Arrow Connector 366"/>
            <p:cNvCxnSpPr/>
            <p:nvPr/>
          </p:nvCxnSpPr>
          <p:spPr>
            <a:xfrm>
              <a:off x="3849939" y="6001344"/>
              <a:ext cx="1645463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Arrow Connector 367"/>
            <p:cNvCxnSpPr/>
            <p:nvPr/>
          </p:nvCxnSpPr>
          <p:spPr>
            <a:xfrm flipV="1">
              <a:off x="3849939" y="5070440"/>
              <a:ext cx="1623244" cy="930904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1" name="Picture 310" descr="Screen Shot 2017-07-05 at 7.42.2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2" r="15352"/>
          <a:stretch/>
        </p:blipFill>
        <p:spPr>
          <a:xfrm>
            <a:off x="1867219" y="1307969"/>
            <a:ext cx="528741" cy="307018"/>
          </a:xfrm>
          <a:prstGeom prst="rect">
            <a:avLst/>
          </a:prstGeom>
        </p:spPr>
      </p:pic>
      <p:pic>
        <p:nvPicPr>
          <p:cNvPr id="312" name="Picture 311" descr="Screen Shot 2017-07-05 at 7.42.31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6"/>
          <a:stretch/>
        </p:blipFill>
        <p:spPr>
          <a:xfrm>
            <a:off x="716029" y="1696647"/>
            <a:ext cx="2213290" cy="250697"/>
          </a:xfrm>
          <a:prstGeom prst="rect">
            <a:avLst/>
          </a:prstGeom>
        </p:spPr>
      </p:pic>
      <p:sp>
        <p:nvSpPr>
          <p:cNvPr id="313" name="Rectangle 312"/>
          <p:cNvSpPr/>
          <p:nvPr/>
        </p:nvSpPr>
        <p:spPr>
          <a:xfrm>
            <a:off x="2635725" y="1243259"/>
            <a:ext cx="743566" cy="411375"/>
          </a:xfrm>
          <a:prstGeom prst="rect">
            <a:avLst/>
          </a:prstGeom>
        </p:spPr>
        <p:txBody>
          <a:bodyPr wrap="none" lIns="91414" tIns="45707" rIns="91414" bIns="45707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 Narrow"/>
                <a:cs typeface="Arial Narrow"/>
              </a:rPr>
              <a:t>8x2x4</a:t>
            </a:r>
            <a:endParaRPr lang="en-US" sz="2000" dirty="0">
              <a:latin typeface="Arial Narrow"/>
              <a:cs typeface="Arial Narrow"/>
            </a:endParaRPr>
          </a:p>
        </p:txBody>
      </p:sp>
      <p:pic>
        <p:nvPicPr>
          <p:cNvPr id="314" name="Picture 313" descr="Screen Shot 2017-07-05 at 7.42.35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36"/>
          <a:stretch/>
        </p:blipFill>
        <p:spPr>
          <a:xfrm>
            <a:off x="1746888" y="2929373"/>
            <a:ext cx="842285" cy="322069"/>
          </a:xfrm>
          <a:prstGeom prst="rect">
            <a:avLst/>
          </a:prstGeom>
        </p:spPr>
      </p:pic>
      <p:pic>
        <p:nvPicPr>
          <p:cNvPr id="315" name="Picture 314" descr="Screen Shot 2017-07-05 at 7.42.39 PM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133"/>
          <a:stretch/>
        </p:blipFill>
        <p:spPr>
          <a:xfrm>
            <a:off x="659585" y="3338784"/>
            <a:ext cx="3195009" cy="261403"/>
          </a:xfrm>
          <a:prstGeom prst="rect">
            <a:avLst/>
          </a:prstGeom>
        </p:spPr>
      </p:pic>
      <p:sp>
        <p:nvSpPr>
          <p:cNvPr id="316" name="Rectangle 315"/>
          <p:cNvSpPr/>
          <p:nvPr/>
        </p:nvSpPr>
        <p:spPr>
          <a:xfrm>
            <a:off x="2730614" y="2883804"/>
            <a:ext cx="521400" cy="411375"/>
          </a:xfrm>
          <a:prstGeom prst="rect">
            <a:avLst/>
          </a:prstGeom>
        </p:spPr>
        <p:txBody>
          <a:bodyPr wrap="none" lIns="91414" tIns="45707" rIns="91414" bIns="45707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 Narrow"/>
                <a:cs typeface="Arial Narrow"/>
              </a:rPr>
              <a:t>8x8</a:t>
            </a:r>
            <a:endParaRPr lang="en-US" sz="2000" dirty="0">
              <a:latin typeface="Arial Narrow"/>
              <a:cs typeface="Arial Narrow"/>
            </a:endParaRPr>
          </a:p>
        </p:txBody>
      </p:sp>
      <p:pic>
        <p:nvPicPr>
          <p:cNvPr id="317" name="Picture 316" descr="Screen Shot 2017-07-05 at 7.42.2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2" r="15352"/>
          <a:stretch/>
        </p:blipFill>
        <p:spPr>
          <a:xfrm>
            <a:off x="7039069" y="1162517"/>
            <a:ext cx="528741" cy="307018"/>
          </a:xfrm>
          <a:prstGeom prst="rect">
            <a:avLst/>
          </a:prstGeom>
        </p:spPr>
      </p:pic>
      <p:pic>
        <p:nvPicPr>
          <p:cNvPr id="318" name="Picture 317" descr="Screen Shot 2017-07-05 at 7.42.35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36"/>
          <a:stretch/>
        </p:blipFill>
        <p:spPr>
          <a:xfrm>
            <a:off x="7248727" y="3636399"/>
            <a:ext cx="842285" cy="322069"/>
          </a:xfrm>
          <a:prstGeom prst="rect">
            <a:avLst/>
          </a:prstGeom>
        </p:spPr>
      </p:pic>
      <p:sp>
        <p:nvSpPr>
          <p:cNvPr id="319" name="Title 1"/>
          <p:cNvSpPr>
            <a:spLocks noGrp="1"/>
          </p:cNvSpPr>
          <p:nvPr>
            <p:ph type="title"/>
          </p:nvPr>
        </p:nvSpPr>
        <p:spPr>
          <a:xfrm>
            <a:off x="94323" y="138558"/>
            <a:ext cx="9079435" cy="11430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Helvetica"/>
                <a:cs typeface="Helvetica"/>
              </a:rPr>
              <a:t>Tensors As Matrices: Block-Scatter-Matrix View</a:t>
            </a:r>
          </a:p>
        </p:txBody>
      </p:sp>
      <p:pic>
        <p:nvPicPr>
          <p:cNvPr id="353" name="Picture 352" descr="Screen Shot 2017-07-05 at 8.47.20 PM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8"/>
          <a:stretch/>
        </p:blipFill>
        <p:spPr>
          <a:xfrm>
            <a:off x="453624" y="4259356"/>
            <a:ext cx="741417" cy="276531"/>
          </a:xfrm>
          <a:prstGeom prst="rect">
            <a:avLst/>
          </a:prstGeom>
        </p:spPr>
      </p:pic>
      <p:pic>
        <p:nvPicPr>
          <p:cNvPr id="354" name="Picture 353" descr="Screen Shot 2017-07-05 at 8.47.23 PM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0" r="6429"/>
          <a:stretch/>
        </p:blipFill>
        <p:spPr>
          <a:xfrm>
            <a:off x="1354911" y="4275407"/>
            <a:ext cx="725237" cy="284266"/>
          </a:xfrm>
          <a:prstGeom prst="rect">
            <a:avLst/>
          </a:prstGeom>
        </p:spPr>
      </p:pic>
      <p:pic>
        <p:nvPicPr>
          <p:cNvPr id="369" name="Picture 368" descr="Screen Shot 2017-07-05 at 8.47.27 PM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19"/>
          <a:stretch/>
        </p:blipFill>
        <p:spPr>
          <a:xfrm>
            <a:off x="552721" y="5163058"/>
            <a:ext cx="490008" cy="249597"/>
          </a:xfrm>
          <a:prstGeom prst="rect">
            <a:avLst/>
          </a:prstGeom>
        </p:spPr>
      </p:pic>
      <p:pic>
        <p:nvPicPr>
          <p:cNvPr id="370" name="Picture 369" descr="Screen Shot 2017-07-05 at 8.47.31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022" y="5154185"/>
            <a:ext cx="523801" cy="267174"/>
          </a:xfrm>
          <a:prstGeom prst="rect">
            <a:avLst/>
          </a:prstGeom>
        </p:spPr>
      </p:pic>
      <p:pic>
        <p:nvPicPr>
          <p:cNvPr id="371" name="Picture 370" descr="Screen Shot 2017-07-05 at 8.47.35 PM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07" y="4819803"/>
            <a:ext cx="3436583" cy="296527"/>
          </a:xfrm>
          <a:prstGeom prst="rect">
            <a:avLst/>
          </a:prstGeom>
        </p:spPr>
      </p:pic>
      <p:sp>
        <p:nvSpPr>
          <p:cNvPr id="372" name="Rectangle 371"/>
          <p:cNvSpPr/>
          <p:nvPr/>
        </p:nvSpPr>
        <p:spPr>
          <a:xfrm>
            <a:off x="2395960" y="4471838"/>
            <a:ext cx="2146068" cy="411375"/>
          </a:xfrm>
          <a:prstGeom prst="rect">
            <a:avLst/>
          </a:prstGeom>
        </p:spPr>
        <p:txBody>
          <a:bodyPr wrap="none" lIns="91414" tIns="45707" rIns="91414" bIns="45707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 Narrow"/>
                <a:cs typeface="Arial Narrow"/>
              </a:rPr>
              <a:t>Scatter-Matrix Vector</a:t>
            </a:r>
            <a:endParaRPr lang="en-US" sz="2000" dirty="0">
              <a:latin typeface="Arial Narrow"/>
              <a:cs typeface="Arial Narrow"/>
            </a:endParaRPr>
          </a:p>
        </p:txBody>
      </p:sp>
      <p:sp>
        <p:nvSpPr>
          <p:cNvPr id="373" name="Rectangle 372"/>
          <p:cNvSpPr/>
          <p:nvPr/>
        </p:nvSpPr>
        <p:spPr>
          <a:xfrm>
            <a:off x="2407042" y="5366481"/>
            <a:ext cx="2735411" cy="411375"/>
          </a:xfrm>
          <a:prstGeom prst="rect">
            <a:avLst/>
          </a:prstGeom>
        </p:spPr>
        <p:txBody>
          <a:bodyPr wrap="none" lIns="91414" tIns="45707" rIns="91414" bIns="45707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 Narrow"/>
                <a:cs typeface="Arial Narrow"/>
              </a:rPr>
              <a:t>Block-Scatter-Matrix Vector</a:t>
            </a:r>
            <a:endParaRPr lang="en-US" sz="2000" dirty="0">
              <a:latin typeface="Arial Narrow"/>
              <a:cs typeface="Arial Narrow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243209" y="6354002"/>
            <a:ext cx="8758467" cy="338516"/>
          </a:xfrm>
          <a:prstGeom prst="rect">
            <a:avLst/>
          </a:prstGeom>
        </p:spPr>
        <p:txBody>
          <a:bodyPr wrap="square" lIns="91377" tIns="45688" rIns="91377" bIns="45688">
            <a:spAutoFit/>
          </a:bodyPr>
          <a:lstStyle/>
          <a:p>
            <a:r>
              <a:rPr lang="en-US" sz="1600" dirty="0">
                <a:latin typeface="Times"/>
                <a:cs typeface="Times"/>
              </a:rPr>
              <a:t>Devin A. Matthews. “High-Performance Tensor Contraction without Transposition.” Accepted in </a:t>
            </a:r>
            <a:r>
              <a:rPr lang="en-US" sz="1600" i="1" dirty="0">
                <a:latin typeface="Times"/>
                <a:cs typeface="Times"/>
              </a:rPr>
              <a:t>SISC</a:t>
            </a:r>
            <a:r>
              <a:rPr lang="en-US" sz="1600" dirty="0">
                <a:latin typeface="Times"/>
                <a:cs typeface="Times"/>
              </a:rPr>
              <a:t>.</a:t>
            </a:r>
          </a:p>
        </p:txBody>
      </p:sp>
      <p:sp>
        <p:nvSpPr>
          <p:cNvPr id="10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048" y="6477956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6952078" y="3990367"/>
            <a:ext cx="207705" cy="221094"/>
          </a:xfrm>
          <a:prstGeom prst="ellipse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4" tIns="45707" rIns="91414" bIns="45707"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6953298" y="5043638"/>
            <a:ext cx="207705" cy="221094"/>
          </a:xfrm>
          <a:prstGeom prst="ellipse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4" tIns="45707" rIns="91414" bIns="45707"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6079096" y="5063891"/>
            <a:ext cx="207705" cy="221094"/>
          </a:xfrm>
          <a:prstGeom prst="ellipse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4" tIns="45707" rIns="91414" bIns="45707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72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2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2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9"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2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5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8" dur="2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1" dur="2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4" dur="2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3" grpId="0" animBg="1"/>
      <p:bldP spid="137" grpId="0"/>
      <p:bldP spid="138" grpId="0"/>
      <p:bldP spid="139" grpId="0" animBg="1"/>
      <p:bldP spid="140" grpId="0" animBg="1"/>
      <p:bldP spid="141" grpId="0"/>
      <p:bldP spid="142" grpId="0"/>
      <p:bldP spid="144" grpId="0"/>
      <p:bldP spid="145" grpId="0"/>
      <p:bldP spid="135" grpId="0"/>
      <p:bldP spid="134" grpId="0"/>
      <p:bldP spid="372" grpId="0"/>
      <p:bldP spid="373" grpId="0"/>
      <p:bldP spid="3" grpId="0" animBg="1"/>
      <p:bldP spid="106" grpId="0" animBg="1"/>
      <p:bldP spid="10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ianyu\Downloads\proposal-of-marriage-1724676_19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491" y="33508"/>
            <a:ext cx="9597501" cy="7213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63901" y="-16994"/>
            <a:ext cx="9737911" cy="11430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7833CE"/>
                </a:solidFill>
                <a:latin typeface="Helvetica" pitchFamily="34" charset="0"/>
                <a:cs typeface="Helvetica" pitchFamily="34" charset="0"/>
              </a:rPr>
              <a:t>Marry </a:t>
            </a:r>
            <a:r>
              <a:rPr lang="en-US" sz="3600" dirty="0" err="1">
                <a:solidFill>
                  <a:srgbClr val="7833CE"/>
                </a:solidFill>
                <a:latin typeface="Helvetica" pitchFamily="34" charset="0"/>
                <a:cs typeface="Helvetica" pitchFamily="34" charset="0"/>
              </a:rPr>
              <a:t>Strassen</a:t>
            </a:r>
            <a:r>
              <a:rPr lang="en-US" sz="3600" dirty="0">
                <a:solidFill>
                  <a:srgbClr val="7833CE"/>
                </a:solidFill>
                <a:latin typeface="Helvetica" pitchFamily="34" charset="0"/>
                <a:cs typeface="Helvetica" pitchFamily="34" charset="0"/>
              </a:rPr>
              <a:t> with Tensor Contraction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23748" y="1773323"/>
            <a:ext cx="2801586" cy="3860395"/>
          </a:xfrm>
          <a:prstGeom prst="rect">
            <a:avLst/>
          </a:prstGeom>
          <a:noFill/>
        </p:spPr>
        <p:txBody>
          <a:bodyPr wrap="square" lIns="84156" tIns="42078" rIns="84156" bIns="42078" rtlCol="0">
            <a:spAutoFit/>
          </a:bodyPr>
          <a:lstStyle/>
          <a:p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 := (</a:t>
            </a:r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);</a:t>
            </a:r>
          </a:p>
          <a:p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 := (A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10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)B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  <a:endParaRPr lang="en-US" sz="16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 := </a:t>
            </a:r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(</a:t>
            </a:r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01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);</a:t>
            </a:r>
          </a:p>
          <a:p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 := </a:t>
            </a:r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(</a:t>
            </a:r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10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);</a:t>
            </a:r>
          </a:p>
          <a:p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 := (A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01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)B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</a:p>
          <a:p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 := (</a:t>
            </a:r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10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01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);</a:t>
            </a:r>
          </a:p>
          <a:p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6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 := (</a:t>
            </a:r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01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10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);</a:t>
            </a:r>
          </a:p>
          <a:p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 – </a:t>
            </a:r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6</a:t>
            </a:r>
          </a:p>
          <a:p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01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</a:p>
          <a:p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10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</a:p>
          <a:p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 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 – </a:t>
            </a:r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 + </a:t>
            </a:r>
            <a:r>
              <a:rPr lang="en-US" sz="16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6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endParaRPr lang="en-US" sz="16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endParaRPr lang="en-US" sz="16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endParaRPr lang="en-US" sz="16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endParaRPr lang="en-US" sz="16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endParaRPr lang="en-US" sz="16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endParaRPr lang="en-US" sz="1600" dirty="0">
              <a:solidFill>
                <a:srgbClr val="000000"/>
              </a:solidFill>
              <a:latin typeface="Cambria Math"/>
              <a:cs typeface="Cambria Math"/>
            </a:endParaRPr>
          </a:p>
        </p:txBody>
      </p:sp>
      <p:pic>
        <p:nvPicPr>
          <p:cNvPr id="8" name="Picture 7" descr="Screen Shot 2017-05-09 at 10.43.15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" t="6556" r="2549" b="5046"/>
          <a:stretch/>
        </p:blipFill>
        <p:spPr>
          <a:xfrm>
            <a:off x="69956" y="945373"/>
            <a:ext cx="2614669" cy="814123"/>
          </a:xfrm>
          <a:prstGeom prst="rect">
            <a:avLst/>
          </a:prstGeom>
        </p:spPr>
      </p:pic>
      <p:pic>
        <p:nvPicPr>
          <p:cNvPr id="9" name="Picture 8" descr="Screen Shot 2017-06-26 at 4.24.3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667" y="2047741"/>
            <a:ext cx="5428147" cy="589754"/>
          </a:xfrm>
          <a:prstGeom prst="rect">
            <a:avLst/>
          </a:prstGeom>
        </p:spPr>
      </p:pic>
      <p:pic>
        <p:nvPicPr>
          <p:cNvPr id="10" name="Picture 9" descr="Screen Shot 2017-06-26 at 5.37.08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184" y="972908"/>
            <a:ext cx="3194416" cy="96026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97688" y="-66061"/>
            <a:ext cx="936796" cy="1132726"/>
          </a:xfrm>
          <a:prstGeom prst="rect">
            <a:avLst/>
          </a:prstGeom>
          <a:noFill/>
        </p:spPr>
        <p:txBody>
          <a:bodyPr wrap="square" lIns="91414" tIns="45707" rIns="91414" bIns="45707" rtlCol="0">
            <a:spAutoFit/>
          </a:bodyPr>
          <a:lstStyle/>
          <a:p>
            <a:r>
              <a:rPr lang="en-US" sz="6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7380" y="4902666"/>
            <a:ext cx="186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 pitchFamily="34" charset="0"/>
                <a:cs typeface="Helvetica" pitchFamily="34" charset="0"/>
              </a:rPr>
              <a:t>O(n</a:t>
            </a:r>
            <a:r>
              <a:rPr lang="en-US" b="1" baseline="30000" dirty="0" smtClean="0">
                <a:solidFill>
                  <a:srgbClr val="FF0000"/>
                </a:solidFill>
                <a:latin typeface="Helvetica" pitchFamily="34" charset="0"/>
                <a:cs typeface="Helvetica" pitchFamily="34" charset="0"/>
              </a:rPr>
              <a:t>3</a:t>
            </a:r>
            <a:r>
              <a:rPr lang="en-US" b="1" dirty="0" smtClean="0">
                <a:solidFill>
                  <a:srgbClr val="FF0000"/>
                </a:solidFill>
                <a:latin typeface="Helvetica" pitchFamily="34" charset="0"/>
                <a:cs typeface="Helvetica" pitchFamily="34" charset="0"/>
              </a:rPr>
              <a:t>) → O(n</a:t>
            </a:r>
            <a:r>
              <a:rPr lang="en-US" b="1" baseline="30000" dirty="0" smtClean="0">
                <a:solidFill>
                  <a:srgbClr val="FF0000"/>
                </a:solidFill>
                <a:latin typeface="Helvetica" pitchFamily="34" charset="0"/>
                <a:cs typeface="Helvetica" pitchFamily="34" charset="0"/>
              </a:rPr>
              <a:t>2.8</a:t>
            </a:r>
            <a:r>
              <a:rPr lang="en-US" b="1" dirty="0" smtClean="0">
                <a:solidFill>
                  <a:srgbClr val="FF0000"/>
                </a:solidFill>
                <a:latin typeface="Helvetica" pitchFamily="34" charset="0"/>
                <a:cs typeface="Helvetica" pitchFamily="34" charset="0"/>
              </a:rPr>
              <a:t>)</a:t>
            </a:r>
            <a:endParaRPr lang="en-US" b="1" dirty="0">
              <a:solidFill>
                <a:srgbClr val="FF0000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88619" y="4176511"/>
            <a:ext cx="2432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Helvetica" pitchFamily="34" charset="0"/>
                <a:cs typeface="Helvetica" pitchFamily="34" charset="0"/>
              </a:rPr>
              <a:t>Practical Speedup?</a:t>
            </a:r>
            <a:endParaRPr lang="en-US" b="1" dirty="0">
              <a:solidFill>
                <a:srgbClr val="FF0000"/>
              </a:solidFill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53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/>
          <p:cNvCxnSpPr/>
          <p:nvPr/>
        </p:nvCxnSpPr>
        <p:spPr>
          <a:xfrm flipV="1">
            <a:off x="4213230" y="2224284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Parallelogram 22"/>
          <p:cNvSpPr/>
          <p:nvPr/>
        </p:nvSpPr>
        <p:spPr>
          <a:xfrm>
            <a:off x="3363829" y="2213187"/>
            <a:ext cx="2643176" cy="733309"/>
          </a:xfrm>
          <a:prstGeom prst="parallelogram">
            <a:avLst>
              <a:gd name="adj" fmla="val 11527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2" tIns="45665" rIns="91332" bIns="45665" rtlCol="0" anchor="ctr"/>
          <a:lstStyle/>
          <a:p>
            <a:pPr algn="ctr"/>
            <a:endParaRPr lang="en-US"/>
          </a:p>
        </p:txBody>
      </p:sp>
      <p:cxnSp>
        <p:nvCxnSpPr>
          <p:cNvPr id="172" name="Straight Connector 171"/>
          <p:cNvCxnSpPr/>
          <p:nvPr/>
        </p:nvCxnSpPr>
        <p:spPr>
          <a:xfrm flipH="1">
            <a:off x="4234008" y="2205579"/>
            <a:ext cx="847444" cy="724969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441523"/>
              </p:ext>
            </p:extLst>
          </p:nvPr>
        </p:nvGraphicFramePr>
        <p:xfrm>
          <a:off x="3431318" y="2218143"/>
          <a:ext cx="2592084" cy="745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</a:tblGrid>
              <a:tr h="186428"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56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57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58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59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60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61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62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63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</a:tr>
              <a:tr h="186428"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40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41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42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43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44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45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46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47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</a:tr>
              <a:tr h="186428"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24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25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26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27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28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29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30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31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</a:tr>
              <a:tr h="186428"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8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9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10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11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12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13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14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15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</a:tr>
            </a:tbl>
          </a:graphicData>
        </a:graphic>
      </p:graphicFrame>
      <p:cxnSp>
        <p:nvCxnSpPr>
          <p:cNvPr id="25" name="Straight Connector 24"/>
          <p:cNvCxnSpPr/>
          <p:nvPr/>
        </p:nvCxnSpPr>
        <p:spPr>
          <a:xfrm>
            <a:off x="3576202" y="2765166"/>
            <a:ext cx="1784350" cy="0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787797" y="2577841"/>
            <a:ext cx="1810897" cy="0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006871" y="2393691"/>
            <a:ext cx="1785497" cy="0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3549655" y="2227459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787780" y="2208736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4006855" y="2211844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4438655" y="2211844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4657730" y="2208736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4879980" y="2211844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Parallelogram 15"/>
          <p:cNvSpPr/>
          <p:nvPr/>
        </p:nvSpPr>
        <p:spPr>
          <a:xfrm>
            <a:off x="3363829" y="1525851"/>
            <a:ext cx="2643176" cy="733309"/>
          </a:xfrm>
          <a:prstGeom prst="parallelogram">
            <a:avLst>
              <a:gd name="adj" fmla="val 11527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2" tIns="45665" rIns="91332" bIns="45665" rtlCol="0" anchor="ctr"/>
          <a:lstStyle/>
          <a:p>
            <a:pPr algn="ctr"/>
            <a:endParaRPr lang="en-US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148602"/>
              </p:ext>
            </p:extLst>
          </p:nvPr>
        </p:nvGraphicFramePr>
        <p:xfrm>
          <a:off x="3475238" y="1521376"/>
          <a:ext cx="2592084" cy="745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</a:tblGrid>
              <a:tr h="186428"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48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49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50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51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52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53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54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55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</a:tr>
              <a:tr h="186428"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32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33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34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35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36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37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38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39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</a:tr>
              <a:tr h="186428"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16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17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18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19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20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21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22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23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</a:tr>
              <a:tr h="186428"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0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6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7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785751"/>
              </p:ext>
            </p:extLst>
          </p:nvPr>
        </p:nvGraphicFramePr>
        <p:xfrm>
          <a:off x="6304871" y="1525843"/>
          <a:ext cx="1746528" cy="18463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316"/>
                <a:gridCol w="218316"/>
                <a:gridCol w="218316"/>
                <a:gridCol w="218316"/>
                <a:gridCol w="218316"/>
                <a:gridCol w="218316"/>
                <a:gridCol w="218316"/>
                <a:gridCol w="218316"/>
              </a:tblGrid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9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49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2679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19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59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60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29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61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62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39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63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238397"/>
              </p:ext>
            </p:extLst>
          </p:nvPr>
        </p:nvGraphicFramePr>
        <p:xfrm>
          <a:off x="3757153" y="4413840"/>
          <a:ext cx="1746528" cy="1850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316"/>
                <a:gridCol w="218316"/>
                <a:gridCol w="218316"/>
                <a:gridCol w="218316"/>
                <a:gridCol w="218316"/>
                <a:gridCol w="218316"/>
                <a:gridCol w="218316"/>
                <a:gridCol w="218316"/>
              </a:tblGrid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19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49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9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29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59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60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61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62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63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148367"/>
              </p:ext>
            </p:extLst>
          </p:nvPr>
        </p:nvGraphicFramePr>
        <p:xfrm>
          <a:off x="1161721" y="4413840"/>
          <a:ext cx="1746528" cy="1850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316"/>
                <a:gridCol w="218316"/>
                <a:gridCol w="218316"/>
                <a:gridCol w="218316"/>
                <a:gridCol w="218316"/>
                <a:gridCol w="218316"/>
                <a:gridCol w="218316"/>
                <a:gridCol w="218316"/>
              </a:tblGrid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9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29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19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60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49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61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62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39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59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63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575033"/>
              </p:ext>
            </p:extLst>
          </p:nvPr>
        </p:nvGraphicFramePr>
        <p:xfrm>
          <a:off x="6315361" y="4413840"/>
          <a:ext cx="1746528" cy="1850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316"/>
                <a:gridCol w="218316"/>
                <a:gridCol w="218316"/>
                <a:gridCol w="218316"/>
                <a:gridCol w="218316"/>
                <a:gridCol w="218316"/>
                <a:gridCol w="218316"/>
                <a:gridCol w="218316"/>
              </a:tblGrid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9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49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19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59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60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29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61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62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39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63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3576202" y="2077822"/>
            <a:ext cx="1784350" cy="0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787797" y="1890497"/>
            <a:ext cx="1810897" cy="0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006871" y="1706347"/>
            <a:ext cx="1785497" cy="0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3549655" y="1540115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3787780" y="1521392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4006855" y="1524500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4213230" y="1536940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4438655" y="1524500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4657730" y="1521392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4879980" y="1524500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363829" y="2265782"/>
            <a:ext cx="1798596" cy="68223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2" tIns="45665" rIns="91332" bIns="45665"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009476" y="1521379"/>
            <a:ext cx="0" cy="6873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Parallelogram 53"/>
          <p:cNvSpPr/>
          <p:nvPr/>
        </p:nvSpPr>
        <p:spPr>
          <a:xfrm>
            <a:off x="402100" y="2229579"/>
            <a:ext cx="2643176" cy="733309"/>
          </a:xfrm>
          <a:prstGeom prst="parallelogram">
            <a:avLst>
              <a:gd name="adj" fmla="val 11527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2" tIns="45665" rIns="91332" bIns="45665" rtlCol="0" anchor="ctr"/>
          <a:lstStyle/>
          <a:p>
            <a:pPr algn="ctr"/>
            <a:endParaRPr lang="en-US"/>
          </a:p>
        </p:txBody>
      </p:sp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83267"/>
              </p:ext>
            </p:extLst>
          </p:nvPr>
        </p:nvGraphicFramePr>
        <p:xfrm>
          <a:off x="513509" y="2225107"/>
          <a:ext cx="2592084" cy="745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</a:tblGrid>
              <a:tr h="186428"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35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39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43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47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51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55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59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63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</a:tr>
              <a:tr h="186428"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34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38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42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46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50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54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58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62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</a:tr>
              <a:tr h="186428"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33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37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41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45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49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53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57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61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</a:tr>
              <a:tr h="186428"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32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36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40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44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48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52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56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60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</a:tr>
            </a:tbl>
          </a:graphicData>
        </a:graphic>
      </p:graphicFrame>
      <p:cxnSp>
        <p:nvCxnSpPr>
          <p:cNvPr id="56" name="Straight Connector 55"/>
          <p:cNvCxnSpPr/>
          <p:nvPr/>
        </p:nvCxnSpPr>
        <p:spPr>
          <a:xfrm>
            <a:off x="614473" y="2781554"/>
            <a:ext cx="1784350" cy="0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826068" y="2594229"/>
            <a:ext cx="1810897" cy="0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1045143" y="2410079"/>
            <a:ext cx="1785497" cy="0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587926" y="2243847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826051" y="2225124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1045126" y="2228232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1251501" y="2240672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1476926" y="2228232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1696001" y="2225124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1918251" y="2228232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Parallelogram 65"/>
          <p:cNvSpPr/>
          <p:nvPr/>
        </p:nvSpPr>
        <p:spPr>
          <a:xfrm>
            <a:off x="402100" y="1542234"/>
            <a:ext cx="2643176" cy="733309"/>
          </a:xfrm>
          <a:prstGeom prst="parallelogram">
            <a:avLst>
              <a:gd name="adj" fmla="val 11527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2" tIns="45665" rIns="91332" bIns="45665" rtlCol="0" anchor="ctr"/>
          <a:lstStyle/>
          <a:p>
            <a:pPr algn="ctr"/>
            <a:endParaRPr lang="en-US"/>
          </a:p>
        </p:txBody>
      </p:sp>
      <p:graphicFrame>
        <p:nvGraphicFramePr>
          <p:cNvPr id="67" name="Table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83531"/>
              </p:ext>
            </p:extLst>
          </p:nvPr>
        </p:nvGraphicFramePr>
        <p:xfrm>
          <a:off x="513509" y="1537763"/>
          <a:ext cx="2592084" cy="745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  <a:gridCol w="216007"/>
              </a:tblGrid>
              <a:tr h="186428"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7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11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15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19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23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27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31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</a:tr>
              <a:tr h="186428"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6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10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14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18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22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26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30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</a:tr>
              <a:tr h="186428"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9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13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17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21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25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29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</a:tr>
              <a:tr h="186428"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0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4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8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12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16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20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24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28</a:t>
                      </a:r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57840" marR="57840" marT="28920" marB="28920"/>
                </a:tc>
              </a:tr>
            </a:tbl>
          </a:graphicData>
        </a:graphic>
      </p:graphicFrame>
      <p:cxnSp>
        <p:nvCxnSpPr>
          <p:cNvPr id="68" name="Straight Connector 67"/>
          <p:cNvCxnSpPr/>
          <p:nvPr/>
        </p:nvCxnSpPr>
        <p:spPr>
          <a:xfrm>
            <a:off x="614473" y="2094210"/>
            <a:ext cx="1784350" cy="0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826068" y="1906885"/>
            <a:ext cx="1810897" cy="0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1045143" y="1722735"/>
            <a:ext cx="1785497" cy="0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587926" y="1556503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826051" y="1537771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1045126" y="1540888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1251501" y="1553328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1476926" y="1540888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1696001" y="1537771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1918251" y="1540888"/>
            <a:ext cx="876300" cy="725667"/>
          </a:xfrm>
          <a:prstGeom prst="line">
            <a:avLst/>
          </a:prstGeom>
          <a:ln w="6350" cmpd="sng">
            <a:solidFill>
              <a:schemeClr val="tx1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402100" y="2282170"/>
            <a:ext cx="1798596" cy="68223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2" tIns="45665" rIns="91332" bIns="45665"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/>
          <p:cNvCxnSpPr/>
          <p:nvPr/>
        </p:nvCxnSpPr>
        <p:spPr>
          <a:xfrm>
            <a:off x="3045276" y="1537770"/>
            <a:ext cx="0" cy="6873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253660" y="1966478"/>
            <a:ext cx="5190" cy="331245"/>
          </a:xfrm>
          <a:prstGeom prst="straightConnector1">
            <a:avLst/>
          </a:prstGeom>
          <a:ln w="12700" cmpd="sng"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V="1">
            <a:off x="253675" y="1775713"/>
            <a:ext cx="226199" cy="194777"/>
          </a:xfrm>
          <a:prstGeom prst="straightConnector1">
            <a:avLst/>
          </a:prstGeom>
          <a:ln w="12700" cmpd="sng"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>
            <a:off x="258848" y="1970503"/>
            <a:ext cx="259638" cy="1"/>
          </a:xfrm>
          <a:prstGeom prst="straightConnector1">
            <a:avLst/>
          </a:prstGeom>
          <a:ln w="12700" cmpd="sng"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59952" y="2021005"/>
            <a:ext cx="193723" cy="281531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200" i="1" dirty="0"/>
              <a:t>c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335918" y="1918993"/>
            <a:ext cx="193723" cy="281531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200" i="1" dirty="0"/>
              <a:t>b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62003" y="1668299"/>
            <a:ext cx="193723" cy="281531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200" i="1" dirty="0"/>
              <a:t>a</a:t>
            </a:r>
          </a:p>
        </p:txBody>
      </p:sp>
      <p:cxnSp>
        <p:nvCxnSpPr>
          <p:cNvPr id="100" name="Straight Arrow Connector 99"/>
          <p:cNvCxnSpPr/>
          <p:nvPr/>
        </p:nvCxnSpPr>
        <p:spPr>
          <a:xfrm>
            <a:off x="3215170" y="1992868"/>
            <a:ext cx="5190" cy="331245"/>
          </a:xfrm>
          <a:prstGeom prst="straightConnector1">
            <a:avLst/>
          </a:prstGeom>
          <a:ln w="12700" cmpd="sng"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3215187" y="1802111"/>
            <a:ext cx="226199" cy="194777"/>
          </a:xfrm>
          <a:prstGeom prst="straightConnector1">
            <a:avLst/>
          </a:prstGeom>
          <a:ln w="12700" cmpd="sng"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3220360" y="1996903"/>
            <a:ext cx="259638" cy="1"/>
          </a:xfrm>
          <a:prstGeom prst="straightConnector1">
            <a:avLst/>
          </a:prstGeom>
          <a:ln w="12700" cmpd="sng"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3033108" y="2059048"/>
            <a:ext cx="193723" cy="281531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200" i="1" dirty="0"/>
              <a:t>c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3297430" y="1927918"/>
            <a:ext cx="193723" cy="281531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200" i="1" dirty="0"/>
              <a:t>d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123515" y="1694698"/>
            <a:ext cx="193723" cy="281531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200" i="1" dirty="0"/>
              <a:t>a</a:t>
            </a:r>
          </a:p>
        </p:txBody>
      </p:sp>
      <p:cxnSp>
        <p:nvCxnSpPr>
          <p:cNvPr id="106" name="Straight Arrow Connector 105"/>
          <p:cNvCxnSpPr/>
          <p:nvPr/>
        </p:nvCxnSpPr>
        <p:spPr>
          <a:xfrm>
            <a:off x="5911530" y="2599018"/>
            <a:ext cx="5190" cy="331245"/>
          </a:xfrm>
          <a:prstGeom prst="straightConnector1">
            <a:avLst/>
          </a:prstGeom>
          <a:ln w="12700" cmpd="sng"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5914988" y="2601938"/>
            <a:ext cx="259638" cy="1"/>
          </a:xfrm>
          <a:prstGeom prst="straightConnector1">
            <a:avLst/>
          </a:prstGeom>
          <a:ln w="12700" cmpd="sng"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5717819" y="2653546"/>
            <a:ext cx="193723" cy="281531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200" i="1" dirty="0"/>
              <a:t>d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5992058" y="2550432"/>
            <a:ext cx="193723" cy="281531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200" i="1" dirty="0"/>
              <a:t>b</a:t>
            </a:r>
          </a:p>
        </p:txBody>
      </p:sp>
      <p:cxnSp>
        <p:nvCxnSpPr>
          <p:cNvPr id="112" name="Straight Arrow Connector 111"/>
          <p:cNvCxnSpPr/>
          <p:nvPr/>
        </p:nvCxnSpPr>
        <p:spPr>
          <a:xfrm>
            <a:off x="7095432" y="3705278"/>
            <a:ext cx="5190" cy="331245"/>
          </a:xfrm>
          <a:prstGeom prst="straightConnector1">
            <a:avLst/>
          </a:prstGeom>
          <a:ln w="12700" cmpd="sng"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7098895" y="3708195"/>
            <a:ext cx="259638" cy="1"/>
          </a:xfrm>
          <a:prstGeom prst="straightConnector1">
            <a:avLst/>
          </a:prstGeom>
          <a:ln w="12700" cmpd="sng"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6901726" y="3759806"/>
            <a:ext cx="193723" cy="281531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200" i="1" dirty="0"/>
              <a:t>d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7175965" y="3656682"/>
            <a:ext cx="193723" cy="281531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200" i="1" dirty="0"/>
              <a:t>b</a:t>
            </a:r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4583570" y="3697868"/>
            <a:ext cx="5190" cy="331245"/>
          </a:xfrm>
          <a:prstGeom prst="straightConnector1">
            <a:avLst/>
          </a:prstGeom>
          <a:ln w="12700" cmpd="sng"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>
            <a:off x="4587027" y="3700776"/>
            <a:ext cx="259638" cy="1"/>
          </a:xfrm>
          <a:prstGeom prst="straightConnector1">
            <a:avLst/>
          </a:prstGeom>
          <a:ln w="12700" cmpd="sng"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4316253" y="3746067"/>
            <a:ext cx="349446" cy="281531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200" i="1" dirty="0"/>
              <a:t>ac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4664097" y="3649270"/>
            <a:ext cx="193723" cy="281531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200" i="1" dirty="0"/>
              <a:t>d</a:t>
            </a:r>
          </a:p>
        </p:txBody>
      </p:sp>
      <p:cxnSp>
        <p:nvCxnSpPr>
          <p:cNvPr id="120" name="Straight Arrow Connector 119"/>
          <p:cNvCxnSpPr/>
          <p:nvPr/>
        </p:nvCxnSpPr>
        <p:spPr>
          <a:xfrm>
            <a:off x="1571943" y="3697868"/>
            <a:ext cx="5190" cy="331245"/>
          </a:xfrm>
          <a:prstGeom prst="straightConnector1">
            <a:avLst/>
          </a:prstGeom>
          <a:ln w="12700" cmpd="sng"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1575406" y="3700776"/>
            <a:ext cx="259638" cy="1"/>
          </a:xfrm>
          <a:prstGeom prst="straightConnector1">
            <a:avLst/>
          </a:prstGeom>
          <a:ln w="12700" cmpd="sng"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304632" y="3746067"/>
            <a:ext cx="349446" cy="281531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200" i="1" dirty="0"/>
              <a:t>ac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652476" y="3649270"/>
            <a:ext cx="193723" cy="281531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200" i="1" dirty="0"/>
              <a:t>b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326245" y="1016766"/>
            <a:ext cx="1068622" cy="382521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i="1" dirty="0" err="1" smtClean="0"/>
              <a:t>abc</a:t>
            </a:r>
            <a:endParaRPr lang="en-US" i="1" dirty="0"/>
          </a:p>
        </p:txBody>
      </p:sp>
      <p:sp>
        <p:nvSpPr>
          <p:cNvPr id="125" name="TextBox 124"/>
          <p:cNvSpPr txBox="1"/>
          <p:nvPr/>
        </p:nvSpPr>
        <p:spPr>
          <a:xfrm>
            <a:off x="4341944" y="1027256"/>
            <a:ext cx="1068622" cy="382521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i="1" dirty="0" err="1" smtClean="0"/>
              <a:t>dca</a:t>
            </a:r>
            <a:endParaRPr lang="en-US" i="1" dirty="0"/>
          </a:p>
        </p:txBody>
      </p:sp>
      <p:sp>
        <p:nvSpPr>
          <p:cNvPr id="126" name="TextBox 125"/>
          <p:cNvSpPr txBox="1"/>
          <p:nvPr/>
        </p:nvSpPr>
        <p:spPr>
          <a:xfrm>
            <a:off x="6849009" y="1027256"/>
            <a:ext cx="1068622" cy="382521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i="1" dirty="0" err="1" smtClean="0"/>
              <a:t>db</a:t>
            </a:r>
            <a:endParaRPr lang="en-US" i="1" dirty="0"/>
          </a:p>
        </p:txBody>
      </p:sp>
      <p:sp>
        <p:nvSpPr>
          <p:cNvPr id="7" name="Left Bracket 6"/>
          <p:cNvSpPr/>
          <p:nvPr/>
        </p:nvSpPr>
        <p:spPr>
          <a:xfrm>
            <a:off x="1096341" y="4431002"/>
            <a:ext cx="45719" cy="898272"/>
          </a:xfrm>
          <a:prstGeom prst="leftBracket">
            <a:avLst/>
          </a:prstGeom>
          <a:ln w="127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91332" tIns="45665" rIns="91332" bIns="45665" rtlCol="0" anchor="ctr"/>
          <a:lstStyle/>
          <a:p>
            <a:pPr algn="ctr"/>
            <a:endParaRPr lang="en-US"/>
          </a:p>
        </p:txBody>
      </p:sp>
      <p:sp>
        <p:nvSpPr>
          <p:cNvPr id="92" name="Left Bracket 91"/>
          <p:cNvSpPr/>
          <p:nvPr/>
        </p:nvSpPr>
        <p:spPr>
          <a:xfrm>
            <a:off x="1096341" y="5366449"/>
            <a:ext cx="45719" cy="898272"/>
          </a:xfrm>
          <a:prstGeom prst="leftBracket">
            <a:avLst/>
          </a:prstGeom>
          <a:ln w="127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91332" tIns="45665" rIns="91332" bIns="45665" rtlCol="0" anchor="ctr"/>
          <a:lstStyle/>
          <a:p>
            <a:pPr algn="ctr"/>
            <a:endParaRPr lang="en-US"/>
          </a:p>
        </p:txBody>
      </p:sp>
      <p:sp>
        <p:nvSpPr>
          <p:cNvPr id="93" name="Left Bracket 92"/>
          <p:cNvSpPr/>
          <p:nvPr/>
        </p:nvSpPr>
        <p:spPr>
          <a:xfrm rot="5400000">
            <a:off x="1573425" y="3948332"/>
            <a:ext cx="45721" cy="851664"/>
          </a:xfrm>
          <a:prstGeom prst="leftBracket">
            <a:avLst/>
          </a:prstGeom>
          <a:ln w="127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91332" tIns="45665" rIns="91332" bIns="45665" rtlCol="0" anchor="ctr"/>
          <a:lstStyle/>
          <a:p>
            <a:pPr algn="ctr"/>
            <a:endParaRPr lang="en-US"/>
          </a:p>
        </p:txBody>
      </p:sp>
      <p:sp>
        <p:nvSpPr>
          <p:cNvPr id="107" name="Left Bracket 106"/>
          <p:cNvSpPr/>
          <p:nvPr/>
        </p:nvSpPr>
        <p:spPr>
          <a:xfrm rot="5400000">
            <a:off x="2455377" y="3948332"/>
            <a:ext cx="45721" cy="851664"/>
          </a:xfrm>
          <a:prstGeom prst="leftBracket">
            <a:avLst/>
          </a:prstGeom>
          <a:ln w="127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91332" tIns="45665" rIns="91332" bIns="45665"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39329" y="4771111"/>
            <a:ext cx="305754" cy="252678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468798" y="4150814"/>
            <a:ext cx="305754" cy="252678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000" dirty="0"/>
              <a:t>4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2324488" y="4150859"/>
            <a:ext cx="305754" cy="252678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000" dirty="0"/>
              <a:t>4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26265"/>
              </p:ext>
            </p:extLst>
          </p:nvPr>
        </p:nvGraphicFramePr>
        <p:xfrm>
          <a:off x="542810" y="4414934"/>
          <a:ext cx="218316" cy="1850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316"/>
              </a:tblGrid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861005"/>
              </p:ext>
            </p:extLst>
          </p:nvPr>
        </p:nvGraphicFramePr>
        <p:xfrm>
          <a:off x="1164221" y="4038514"/>
          <a:ext cx="1746528" cy="231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316"/>
                <a:gridCol w="218316"/>
                <a:gridCol w="218316"/>
                <a:gridCol w="218316"/>
                <a:gridCol w="218316"/>
                <a:gridCol w="218316"/>
                <a:gridCol w="218316"/>
                <a:gridCol w="218316"/>
              </a:tblGrid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</a:tbl>
          </a:graphicData>
        </a:graphic>
      </p:graphicFrame>
      <p:sp>
        <p:nvSpPr>
          <p:cNvPr id="132" name="Left Bracket 131"/>
          <p:cNvSpPr/>
          <p:nvPr/>
        </p:nvSpPr>
        <p:spPr>
          <a:xfrm rot="5400000">
            <a:off x="4165114" y="3941589"/>
            <a:ext cx="45721" cy="851664"/>
          </a:xfrm>
          <a:prstGeom prst="leftBracket">
            <a:avLst/>
          </a:prstGeom>
          <a:ln w="127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91332" tIns="45665" rIns="91332" bIns="45665" rtlCol="0" anchor="ctr"/>
          <a:lstStyle/>
          <a:p>
            <a:pPr algn="ctr"/>
            <a:endParaRPr lang="en-US"/>
          </a:p>
        </p:txBody>
      </p:sp>
      <p:sp>
        <p:nvSpPr>
          <p:cNvPr id="133" name="Left Bracket 132"/>
          <p:cNvSpPr/>
          <p:nvPr/>
        </p:nvSpPr>
        <p:spPr>
          <a:xfrm rot="5400000">
            <a:off x="5047066" y="3941589"/>
            <a:ext cx="45721" cy="851664"/>
          </a:xfrm>
          <a:prstGeom prst="leftBracket">
            <a:avLst/>
          </a:prstGeom>
          <a:ln w="127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91332" tIns="45665" rIns="91332" bIns="45665" rtlCol="0" anchor="ctr"/>
          <a:lstStyle/>
          <a:p>
            <a:pPr algn="ctr"/>
            <a:endParaRPr lang="en-US"/>
          </a:p>
        </p:txBody>
      </p:sp>
      <p:sp>
        <p:nvSpPr>
          <p:cNvPr id="137" name="TextBox 136"/>
          <p:cNvSpPr txBox="1"/>
          <p:nvPr/>
        </p:nvSpPr>
        <p:spPr>
          <a:xfrm>
            <a:off x="3354394" y="4008000"/>
            <a:ext cx="826608" cy="252678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000" b="1" i="1" dirty="0" err="1"/>
              <a:t>cscat</a:t>
            </a:r>
            <a:r>
              <a:rPr lang="en-US" sz="1000" b="1" i="1" baseline="-25000" dirty="0" err="1">
                <a:latin typeface="Apple Chancery"/>
                <a:cs typeface="Apple Chancery"/>
              </a:rPr>
              <a:t>A</a:t>
            </a:r>
            <a:r>
              <a:rPr lang="en-US" sz="1000" b="1" i="1" dirty="0">
                <a:latin typeface="Apple Chancery"/>
                <a:cs typeface="Apple Chancery"/>
              </a:rPr>
              <a:t> </a:t>
            </a:r>
            <a:endParaRPr lang="en-US" sz="1000" b="1" i="1" dirty="0"/>
          </a:p>
        </p:txBody>
      </p:sp>
      <p:sp>
        <p:nvSpPr>
          <p:cNvPr id="138" name="TextBox 137"/>
          <p:cNvSpPr txBox="1"/>
          <p:nvPr/>
        </p:nvSpPr>
        <p:spPr>
          <a:xfrm>
            <a:off x="3387724" y="4147170"/>
            <a:ext cx="558046" cy="252678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000" b="1" i="1" dirty="0" err="1"/>
              <a:t>cbs</a:t>
            </a:r>
            <a:r>
              <a:rPr lang="en-US" sz="1000" b="1" i="1" baseline="-25000" dirty="0" err="1">
                <a:latin typeface="Apple Chancery"/>
                <a:cs typeface="Apple Chancery"/>
              </a:rPr>
              <a:t>A</a:t>
            </a:r>
            <a:r>
              <a:rPr lang="en-US" sz="1000" b="1" i="1" dirty="0">
                <a:latin typeface="Apple Chancery"/>
                <a:cs typeface="Apple Chancery"/>
              </a:rPr>
              <a:t> </a:t>
            </a:r>
            <a:endParaRPr lang="en-US" sz="1000" b="1" i="1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97901"/>
              </p:ext>
            </p:extLst>
          </p:nvPr>
        </p:nvGraphicFramePr>
        <p:xfrm>
          <a:off x="3766942" y="4044528"/>
          <a:ext cx="1695386" cy="231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316"/>
                <a:gridCol w="218316"/>
                <a:gridCol w="218316"/>
                <a:gridCol w="218316"/>
                <a:gridCol w="218316"/>
                <a:gridCol w="167174"/>
                <a:gridCol w="218316"/>
                <a:gridCol w="218316"/>
              </a:tblGrid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</a:tbl>
          </a:graphicData>
        </a:graphic>
      </p:graphicFrame>
      <p:sp>
        <p:nvSpPr>
          <p:cNvPr id="139" name="Left Bracket 138"/>
          <p:cNvSpPr/>
          <p:nvPr/>
        </p:nvSpPr>
        <p:spPr>
          <a:xfrm>
            <a:off x="3673351" y="4433177"/>
            <a:ext cx="45719" cy="898272"/>
          </a:xfrm>
          <a:prstGeom prst="leftBracket">
            <a:avLst/>
          </a:prstGeom>
          <a:ln w="127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91332" tIns="45665" rIns="91332" bIns="45665" rtlCol="0" anchor="ctr"/>
          <a:lstStyle/>
          <a:p>
            <a:pPr algn="ctr"/>
            <a:endParaRPr lang="en-US"/>
          </a:p>
        </p:txBody>
      </p:sp>
      <p:sp>
        <p:nvSpPr>
          <p:cNvPr id="140" name="Left Bracket 139"/>
          <p:cNvSpPr/>
          <p:nvPr/>
        </p:nvSpPr>
        <p:spPr>
          <a:xfrm>
            <a:off x="3673351" y="5368637"/>
            <a:ext cx="45719" cy="898272"/>
          </a:xfrm>
          <a:prstGeom prst="leftBracket">
            <a:avLst/>
          </a:prstGeom>
          <a:ln w="127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91332" tIns="45665" rIns="91332" bIns="45665" rtlCol="0" anchor="ctr"/>
          <a:lstStyle/>
          <a:p>
            <a:pPr algn="ctr"/>
            <a:endParaRPr lang="en-US"/>
          </a:p>
        </p:txBody>
      </p:sp>
      <p:sp>
        <p:nvSpPr>
          <p:cNvPr id="111" name="TextBox 110"/>
          <p:cNvSpPr txBox="1"/>
          <p:nvPr/>
        </p:nvSpPr>
        <p:spPr>
          <a:xfrm>
            <a:off x="839329" y="5661180"/>
            <a:ext cx="305754" cy="252678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3338153" y="4773299"/>
            <a:ext cx="383957" cy="252678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000" dirty="0"/>
              <a:t>16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3350638" y="5663356"/>
            <a:ext cx="466225" cy="252678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000" dirty="0"/>
              <a:t>16</a:t>
            </a:r>
          </a:p>
        </p:txBody>
      </p:sp>
      <p:graphicFrame>
        <p:nvGraphicFramePr>
          <p:cNvPr id="143" name="Table 1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661165"/>
              </p:ext>
            </p:extLst>
          </p:nvPr>
        </p:nvGraphicFramePr>
        <p:xfrm>
          <a:off x="3119820" y="4417112"/>
          <a:ext cx="218316" cy="1850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316"/>
              </a:tblGrid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</a:tbl>
          </a:graphicData>
        </a:graphic>
      </p:graphicFrame>
      <p:sp>
        <p:nvSpPr>
          <p:cNvPr id="144" name="TextBox 143"/>
          <p:cNvSpPr txBox="1"/>
          <p:nvPr/>
        </p:nvSpPr>
        <p:spPr>
          <a:xfrm>
            <a:off x="2912581" y="4265624"/>
            <a:ext cx="826608" cy="252678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000" b="1" i="1" dirty="0" err="1"/>
              <a:t>rscat</a:t>
            </a:r>
            <a:r>
              <a:rPr lang="en-US" sz="1000" b="1" i="1" baseline="-25000" dirty="0" err="1">
                <a:latin typeface="Apple Chancery"/>
                <a:cs typeface="Apple Chancery"/>
              </a:rPr>
              <a:t>A</a:t>
            </a:r>
            <a:r>
              <a:rPr lang="en-US" sz="1000" b="1" i="1" baseline="-25000" dirty="0">
                <a:latin typeface="Apple Chancery"/>
                <a:cs typeface="Apple Chancery"/>
              </a:rPr>
              <a:t> </a:t>
            </a:r>
            <a:endParaRPr lang="en-US" sz="1000" b="1" i="1" baseline="-25000" dirty="0"/>
          </a:p>
        </p:txBody>
      </p:sp>
      <p:sp>
        <p:nvSpPr>
          <p:cNvPr id="145" name="TextBox 144"/>
          <p:cNvSpPr txBox="1"/>
          <p:nvPr/>
        </p:nvSpPr>
        <p:spPr>
          <a:xfrm>
            <a:off x="3285811" y="4265204"/>
            <a:ext cx="826608" cy="252678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000" b="1" i="1" dirty="0" err="1"/>
              <a:t>rbs</a:t>
            </a:r>
            <a:r>
              <a:rPr lang="en-US" sz="1000" b="1" i="1" baseline="-25000" dirty="0" err="1">
                <a:latin typeface="Apple Chancery"/>
                <a:cs typeface="Apple Chancery"/>
              </a:rPr>
              <a:t>A</a:t>
            </a:r>
            <a:r>
              <a:rPr lang="en-US" sz="1000" b="1" i="1" dirty="0">
                <a:latin typeface="Apple Chancery"/>
                <a:cs typeface="Apple Chancery"/>
              </a:rPr>
              <a:t> </a:t>
            </a:r>
            <a:endParaRPr lang="en-US" sz="1000" b="1" i="1" dirty="0"/>
          </a:p>
        </p:txBody>
      </p:sp>
      <p:sp>
        <p:nvSpPr>
          <p:cNvPr id="146" name="Left Bracket 145"/>
          <p:cNvSpPr/>
          <p:nvPr/>
        </p:nvSpPr>
        <p:spPr>
          <a:xfrm rot="5400000">
            <a:off x="6727042" y="3938281"/>
            <a:ext cx="45721" cy="851664"/>
          </a:xfrm>
          <a:prstGeom prst="leftBracket">
            <a:avLst/>
          </a:prstGeom>
          <a:ln w="127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91332" tIns="45665" rIns="91332" bIns="45665" rtlCol="0" anchor="ctr"/>
          <a:lstStyle/>
          <a:p>
            <a:pPr algn="ctr"/>
            <a:endParaRPr lang="en-US"/>
          </a:p>
        </p:txBody>
      </p:sp>
      <p:sp>
        <p:nvSpPr>
          <p:cNvPr id="147" name="Left Bracket 146"/>
          <p:cNvSpPr/>
          <p:nvPr/>
        </p:nvSpPr>
        <p:spPr>
          <a:xfrm rot="5400000">
            <a:off x="7608994" y="3938281"/>
            <a:ext cx="45721" cy="851664"/>
          </a:xfrm>
          <a:prstGeom prst="leftBracket">
            <a:avLst/>
          </a:prstGeom>
          <a:ln w="127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91332" tIns="45665" rIns="91332" bIns="45665" rtlCol="0" anchor="ctr"/>
          <a:lstStyle/>
          <a:p>
            <a:pPr algn="ctr"/>
            <a:endParaRPr lang="en-US"/>
          </a:p>
        </p:txBody>
      </p:sp>
      <p:sp>
        <p:nvSpPr>
          <p:cNvPr id="148" name="TextBox 147"/>
          <p:cNvSpPr txBox="1"/>
          <p:nvPr/>
        </p:nvSpPr>
        <p:spPr>
          <a:xfrm>
            <a:off x="6628728" y="4140764"/>
            <a:ext cx="305754" cy="252678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000" dirty="0"/>
              <a:t>8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7484420" y="4140809"/>
            <a:ext cx="305754" cy="252678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000" dirty="0"/>
              <a:t>8</a:t>
            </a:r>
          </a:p>
        </p:txBody>
      </p:sp>
      <p:graphicFrame>
        <p:nvGraphicFramePr>
          <p:cNvPr id="152" name="Table 1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811399"/>
              </p:ext>
            </p:extLst>
          </p:nvPr>
        </p:nvGraphicFramePr>
        <p:xfrm>
          <a:off x="6323881" y="4019965"/>
          <a:ext cx="1746528" cy="231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316"/>
                <a:gridCol w="218316"/>
                <a:gridCol w="218316"/>
                <a:gridCol w="218316"/>
                <a:gridCol w="218316"/>
                <a:gridCol w="218316"/>
                <a:gridCol w="218316"/>
                <a:gridCol w="218316"/>
              </a:tblGrid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48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</a:tbl>
          </a:graphicData>
        </a:graphic>
      </p:graphicFrame>
      <p:sp>
        <p:nvSpPr>
          <p:cNvPr id="153" name="Left Bracket 152"/>
          <p:cNvSpPr/>
          <p:nvPr/>
        </p:nvSpPr>
        <p:spPr>
          <a:xfrm>
            <a:off x="6241597" y="4429864"/>
            <a:ext cx="45719" cy="898272"/>
          </a:xfrm>
          <a:prstGeom prst="leftBracket">
            <a:avLst/>
          </a:prstGeom>
          <a:ln w="127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91332" tIns="45665" rIns="91332" bIns="45665" rtlCol="0" anchor="ctr"/>
          <a:lstStyle/>
          <a:p>
            <a:pPr algn="ctr"/>
            <a:endParaRPr lang="en-US"/>
          </a:p>
        </p:txBody>
      </p:sp>
      <p:sp>
        <p:nvSpPr>
          <p:cNvPr id="154" name="Left Bracket 153"/>
          <p:cNvSpPr/>
          <p:nvPr/>
        </p:nvSpPr>
        <p:spPr>
          <a:xfrm>
            <a:off x="6241597" y="5365322"/>
            <a:ext cx="45719" cy="898272"/>
          </a:xfrm>
          <a:prstGeom prst="leftBracket">
            <a:avLst/>
          </a:prstGeom>
          <a:ln w="127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91332" tIns="45665" rIns="91332" bIns="45665" rtlCol="0" anchor="ctr"/>
          <a:lstStyle/>
          <a:p>
            <a:pPr algn="ctr"/>
            <a:endParaRPr lang="en-US"/>
          </a:p>
        </p:txBody>
      </p:sp>
      <p:sp>
        <p:nvSpPr>
          <p:cNvPr id="155" name="TextBox 154"/>
          <p:cNvSpPr txBox="1"/>
          <p:nvPr/>
        </p:nvSpPr>
        <p:spPr>
          <a:xfrm>
            <a:off x="6022255" y="4769984"/>
            <a:ext cx="383957" cy="252678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6021378" y="5660054"/>
            <a:ext cx="466225" cy="252678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graphicFrame>
        <p:nvGraphicFramePr>
          <p:cNvPr id="157" name="Table 1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557239"/>
              </p:ext>
            </p:extLst>
          </p:nvPr>
        </p:nvGraphicFramePr>
        <p:xfrm>
          <a:off x="5688066" y="4413804"/>
          <a:ext cx="218316" cy="1850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316"/>
              </a:tblGrid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6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  <a:tr h="2313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7</a:t>
                      </a:r>
                      <a:endParaRPr lang="en-US" sz="800" dirty="0"/>
                    </a:p>
                  </a:txBody>
                  <a:tcPr marL="57840" marR="57840" marT="28920" marB="28920"/>
                </a:tc>
              </a:tr>
            </a:tbl>
          </a:graphicData>
        </a:graphic>
      </p:graphicFrame>
      <p:cxnSp>
        <p:nvCxnSpPr>
          <p:cNvPr id="176" name="Straight Connector 175"/>
          <p:cNvCxnSpPr/>
          <p:nvPr/>
        </p:nvCxnSpPr>
        <p:spPr>
          <a:xfrm flipH="1">
            <a:off x="1276300" y="2298968"/>
            <a:ext cx="758697" cy="649049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 flipH="1">
            <a:off x="4242087" y="1522074"/>
            <a:ext cx="847444" cy="724969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H="1">
            <a:off x="1284605" y="1534191"/>
            <a:ext cx="847444" cy="724969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306272" y="1525850"/>
            <a:ext cx="1751415" cy="184711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2" tIns="45665" rIns="91332" bIns="45665"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65" name="Straight Connector 164"/>
          <p:cNvCxnSpPr/>
          <p:nvPr/>
        </p:nvCxnSpPr>
        <p:spPr>
          <a:xfrm flipH="1">
            <a:off x="1276287" y="2279217"/>
            <a:ext cx="10667" cy="654723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 flipH="1">
            <a:off x="4230818" y="2276056"/>
            <a:ext cx="10667" cy="654723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>
            <a:off x="3374504" y="2557745"/>
            <a:ext cx="1780418" cy="1292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 flipH="1">
            <a:off x="2185655" y="1847545"/>
            <a:ext cx="847444" cy="724969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flipH="1">
            <a:off x="5147928" y="1843266"/>
            <a:ext cx="847444" cy="724969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7" name="Rectangle 176"/>
          <p:cNvSpPr/>
          <p:nvPr/>
        </p:nvSpPr>
        <p:spPr>
          <a:xfrm>
            <a:off x="6307247" y="4413695"/>
            <a:ext cx="1751415" cy="184711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2" tIns="45665" rIns="91332" bIns="45665"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3754564" y="4418913"/>
            <a:ext cx="1751415" cy="184711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2" tIns="45665" rIns="91332" bIns="45665"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1164237" y="4413843"/>
            <a:ext cx="1751415" cy="184711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32" tIns="45665" rIns="91332" bIns="45665"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80" name="Straight Connector 179"/>
          <p:cNvCxnSpPr/>
          <p:nvPr/>
        </p:nvCxnSpPr>
        <p:spPr>
          <a:xfrm>
            <a:off x="413080" y="2560861"/>
            <a:ext cx="1780418" cy="1292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4916178" y="4144124"/>
            <a:ext cx="305754" cy="252678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4060488" y="4144064"/>
            <a:ext cx="305754" cy="252678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796861" y="3965924"/>
            <a:ext cx="826608" cy="252678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000" b="1" i="1" dirty="0" err="1"/>
              <a:t>cscat</a:t>
            </a:r>
            <a:r>
              <a:rPr lang="en-US" sz="1000" b="1" i="1" baseline="-25000" dirty="0" err="1">
                <a:latin typeface="Apple Chancery"/>
                <a:cs typeface="Apple Chancery"/>
              </a:rPr>
              <a:t>C</a:t>
            </a:r>
            <a:endParaRPr lang="en-US" sz="1000" b="1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30192" y="4105094"/>
            <a:ext cx="558046" cy="252678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000" b="1" i="1" dirty="0" err="1"/>
              <a:t>cbs</a:t>
            </a:r>
            <a:r>
              <a:rPr lang="en-US" sz="1000" b="1" i="1" baseline="-25000" dirty="0" err="1">
                <a:latin typeface="Apple Chancery"/>
                <a:cs typeface="Apple Chancery"/>
              </a:rPr>
              <a:t>C</a:t>
            </a:r>
            <a:endParaRPr lang="en-US" sz="1000" b="1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355041" y="4223536"/>
            <a:ext cx="826608" cy="252678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000" b="1" i="1" dirty="0" err="1"/>
              <a:t>rscat</a:t>
            </a:r>
            <a:r>
              <a:rPr lang="en-US" sz="1000" b="1" i="1" baseline="-25000" dirty="0" err="1">
                <a:latin typeface="Apple Chancery"/>
                <a:cs typeface="Apple Chancery"/>
              </a:rPr>
              <a:t>C</a:t>
            </a:r>
            <a:endParaRPr lang="en-US" sz="1000" b="1" i="1" baseline="-25000" dirty="0"/>
          </a:p>
        </p:txBody>
      </p:sp>
      <p:sp>
        <p:nvSpPr>
          <p:cNvPr id="186" name="TextBox 185"/>
          <p:cNvSpPr txBox="1"/>
          <p:nvPr/>
        </p:nvSpPr>
        <p:spPr>
          <a:xfrm>
            <a:off x="728272" y="4223129"/>
            <a:ext cx="826608" cy="252678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000" b="1" i="1" dirty="0" err="1"/>
              <a:t>rbs</a:t>
            </a:r>
            <a:r>
              <a:rPr lang="en-US" sz="1000" b="1" i="1" baseline="-25000" dirty="0" err="1">
                <a:latin typeface="Apple Chancery"/>
                <a:cs typeface="Apple Chancery"/>
              </a:rPr>
              <a:t>C</a:t>
            </a:r>
            <a:endParaRPr lang="en-US" sz="1000" b="1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5941761" y="3936899"/>
            <a:ext cx="826608" cy="252678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000" b="1" i="1" dirty="0" err="1"/>
              <a:t>cscat</a:t>
            </a:r>
            <a:r>
              <a:rPr lang="en-US" sz="1000" b="1" i="1" baseline="-25000" dirty="0" err="1">
                <a:latin typeface="Apple Chancery"/>
                <a:cs typeface="Apple Chancery"/>
              </a:rPr>
              <a:t>B</a:t>
            </a:r>
            <a:endParaRPr lang="en-US" sz="1000" b="1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5975092" y="4076069"/>
            <a:ext cx="558046" cy="252678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000" b="1" i="1" dirty="0" err="1"/>
              <a:t>cbs</a:t>
            </a:r>
            <a:r>
              <a:rPr lang="en-US" sz="1000" b="1" i="1" baseline="-25000" dirty="0" err="1">
                <a:latin typeface="Apple Chancery"/>
                <a:cs typeface="Apple Chancery"/>
              </a:rPr>
              <a:t>B</a:t>
            </a:r>
            <a:endParaRPr lang="en-US" sz="1000" b="1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5499944" y="4194509"/>
            <a:ext cx="826608" cy="252678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000" b="1" i="1" dirty="0" err="1"/>
              <a:t>rscat</a:t>
            </a:r>
            <a:r>
              <a:rPr lang="en-US" sz="1000" b="1" i="1" baseline="-25000" dirty="0" err="1">
                <a:latin typeface="Apple Chancery"/>
                <a:cs typeface="Apple Chancery"/>
              </a:rPr>
              <a:t>B</a:t>
            </a:r>
            <a:endParaRPr lang="en-US" sz="1000" b="1" i="1" baseline="-25000" dirty="0"/>
          </a:p>
        </p:txBody>
      </p:sp>
      <p:sp>
        <p:nvSpPr>
          <p:cNvPr id="190" name="TextBox 189"/>
          <p:cNvSpPr txBox="1"/>
          <p:nvPr/>
        </p:nvSpPr>
        <p:spPr>
          <a:xfrm>
            <a:off x="5873181" y="4194089"/>
            <a:ext cx="826608" cy="252678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sz="1000" b="1" i="1" dirty="0" err="1"/>
              <a:t>rbs</a:t>
            </a:r>
            <a:r>
              <a:rPr lang="en-US" sz="1000" b="1" i="1" baseline="-25000" dirty="0" err="1">
                <a:latin typeface="Apple Chancery"/>
                <a:cs typeface="Apple Chancery"/>
              </a:rPr>
              <a:t>B</a:t>
            </a:r>
            <a:endParaRPr lang="en-US" sz="1000" b="1" i="1" dirty="0"/>
          </a:p>
        </p:txBody>
      </p:sp>
      <p:grpSp>
        <p:nvGrpSpPr>
          <p:cNvPr id="215" name="Group 214"/>
          <p:cNvGrpSpPr/>
          <p:nvPr/>
        </p:nvGrpSpPr>
        <p:grpSpPr>
          <a:xfrm>
            <a:off x="7182513" y="1528731"/>
            <a:ext cx="0" cy="1853341"/>
            <a:chOff x="8807016" y="4208463"/>
            <a:chExt cx="0" cy="1853341"/>
          </a:xfrm>
        </p:grpSpPr>
        <p:cxnSp>
          <p:nvCxnSpPr>
            <p:cNvPr id="216" name="Straight Connector 215"/>
            <p:cNvCxnSpPr/>
            <p:nvPr/>
          </p:nvCxnSpPr>
          <p:spPr>
            <a:xfrm>
              <a:off x="8807016" y="4208463"/>
              <a:ext cx="0" cy="185088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>
              <a:off x="8807016" y="4210924"/>
              <a:ext cx="0" cy="1850880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" name="Group 217"/>
          <p:cNvGrpSpPr/>
          <p:nvPr/>
        </p:nvGrpSpPr>
        <p:grpSpPr>
          <a:xfrm>
            <a:off x="6319061" y="2444619"/>
            <a:ext cx="1746528" cy="0"/>
            <a:chOff x="9167154" y="4624144"/>
            <a:chExt cx="1746528" cy="0"/>
          </a:xfrm>
        </p:grpSpPr>
        <p:cxnSp>
          <p:nvCxnSpPr>
            <p:cNvPr id="219" name="Straight Connector 218"/>
            <p:cNvCxnSpPr/>
            <p:nvPr/>
          </p:nvCxnSpPr>
          <p:spPr>
            <a:xfrm>
              <a:off x="9167154" y="4624144"/>
              <a:ext cx="1746528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>
              <a:off x="9167154" y="4624144"/>
              <a:ext cx="1746528" cy="0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7" name="Group 226"/>
          <p:cNvGrpSpPr/>
          <p:nvPr/>
        </p:nvGrpSpPr>
        <p:grpSpPr>
          <a:xfrm>
            <a:off x="7185756" y="4417000"/>
            <a:ext cx="0" cy="1853341"/>
            <a:chOff x="8807016" y="4208463"/>
            <a:chExt cx="0" cy="1853341"/>
          </a:xfrm>
        </p:grpSpPr>
        <p:cxnSp>
          <p:nvCxnSpPr>
            <p:cNvPr id="228" name="Straight Connector 227"/>
            <p:cNvCxnSpPr/>
            <p:nvPr/>
          </p:nvCxnSpPr>
          <p:spPr>
            <a:xfrm>
              <a:off x="8807016" y="4208463"/>
              <a:ext cx="0" cy="185088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>
              <a:off x="8807016" y="4210924"/>
              <a:ext cx="0" cy="1850880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0" name="Group 229"/>
          <p:cNvGrpSpPr/>
          <p:nvPr/>
        </p:nvGrpSpPr>
        <p:grpSpPr>
          <a:xfrm>
            <a:off x="6322301" y="5332888"/>
            <a:ext cx="1746528" cy="0"/>
            <a:chOff x="9167154" y="4624144"/>
            <a:chExt cx="1746528" cy="0"/>
          </a:xfrm>
        </p:grpSpPr>
        <p:cxnSp>
          <p:nvCxnSpPr>
            <p:cNvPr id="231" name="Straight Connector 230"/>
            <p:cNvCxnSpPr/>
            <p:nvPr/>
          </p:nvCxnSpPr>
          <p:spPr>
            <a:xfrm>
              <a:off x="9167154" y="4624144"/>
              <a:ext cx="1746528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/>
          </p:nvCxnSpPr>
          <p:spPr>
            <a:xfrm>
              <a:off x="9167154" y="4624144"/>
              <a:ext cx="1746528" cy="0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/>
          <p:cNvGrpSpPr/>
          <p:nvPr/>
        </p:nvGrpSpPr>
        <p:grpSpPr>
          <a:xfrm>
            <a:off x="4627670" y="4418919"/>
            <a:ext cx="0" cy="1853341"/>
            <a:chOff x="8807016" y="4208463"/>
            <a:chExt cx="0" cy="1853341"/>
          </a:xfrm>
        </p:grpSpPr>
        <p:cxnSp>
          <p:nvCxnSpPr>
            <p:cNvPr id="234" name="Straight Connector 233"/>
            <p:cNvCxnSpPr/>
            <p:nvPr/>
          </p:nvCxnSpPr>
          <p:spPr>
            <a:xfrm>
              <a:off x="8807016" y="4208463"/>
              <a:ext cx="0" cy="185088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/>
          </p:nvCxnSpPr>
          <p:spPr>
            <a:xfrm>
              <a:off x="8807016" y="4210924"/>
              <a:ext cx="0" cy="1850880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6" name="Group 235"/>
          <p:cNvGrpSpPr/>
          <p:nvPr/>
        </p:nvGrpSpPr>
        <p:grpSpPr>
          <a:xfrm>
            <a:off x="3764214" y="5334807"/>
            <a:ext cx="1746528" cy="0"/>
            <a:chOff x="9167154" y="4624144"/>
            <a:chExt cx="1746528" cy="0"/>
          </a:xfrm>
        </p:grpSpPr>
        <p:cxnSp>
          <p:nvCxnSpPr>
            <p:cNvPr id="237" name="Straight Connector 236"/>
            <p:cNvCxnSpPr/>
            <p:nvPr/>
          </p:nvCxnSpPr>
          <p:spPr>
            <a:xfrm>
              <a:off x="9167154" y="4624144"/>
              <a:ext cx="1746528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>
              <a:off x="9167154" y="4624144"/>
              <a:ext cx="1746528" cy="0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9" name="Group 238"/>
          <p:cNvGrpSpPr/>
          <p:nvPr/>
        </p:nvGrpSpPr>
        <p:grpSpPr>
          <a:xfrm>
            <a:off x="2034980" y="4418919"/>
            <a:ext cx="0" cy="1853341"/>
            <a:chOff x="8807016" y="4208463"/>
            <a:chExt cx="0" cy="1853341"/>
          </a:xfrm>
        </p:grpSpPr>
        <p:cxnSp>
          <p:nvCxnSpPr>
            <p:cNvPr id="240" name="Straight Connector 239"/>
            <p:cNvCxnSpPr/>
            <p:nvPr/>
          </p:nvCxnSpPr>
          <p:spPr>
            <a:xfrm>
              <a:off x="8807016" y="4208463"/>
              <a:ext cx="0" cy="185088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>
              <a:off x="8807016" y="4210924"/>
              <a:ext cx="0" cy="1850880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2" name="Group 241"/>
          <p:cNvGrpSpPr/>
          <p:nvPr/>
        </p:nvGrpSpPr>
        <p:grpSpPr>
          <a:xfrm>
            <a:off x="1171524" y="5334807"/>
            <a:ext cx="1746528" cy="0"/>
            <a:chOff x="9167154" y="4624144"/>
            <a:chExt cx="1746528" cy="0"/>
          </a:xfrm>
        </p:grpSpPr>
        <p:cxnSp>
          <p:nvCxnSpPr>
            <p:cNvPr id="243" name="Straight Connector 242"/>
            <p:cNvCxnSpPr/>
            <p:nvPr/>
          </p:nvCxnSpPr>
          <p:spPr>
            <a:xfrm>
              <a:off x="9167154" y="4624144"/>
              <a:ext cx="1746528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>
              <a:off x="9167154" y="4624144"/>
              <a:ext cx="1746528" cy="0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5" name="TextBox 244"/>
          <p:cNvSpPr txBox="1"/>
          <p:nvPr/>
        </p:nvSpPr>
        <p:spPr>
          <a:xfrm>
            <a:off x="1388236" y="789083"/>
            <a:ext cx="6766789" cy="382521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dirty="0" smtClean="0">
                <a:latin typeface="Apple Chancery"/>
                <a:cs typeface="Apple Chancery"/>
              </a:rPr>
              <a:t>C                      +=                   A                 ×                  B </a:t>
            </a:r>
            <a:endParaRPr lang="en-US" dirty="0">
              <a:latin typeface="Apple Chancery"/>
              <a:cs typeface="Apple Chancery"/>
            </a:endParaRPr>
          </a:p>
        </p:txBody>
      </p:sp>
      <p:sp>
        <p:nvSpPr>
          <p:cNvPr id="246" name="TextBox 245"/>
          <p:cNvSpPr txBox="1"/>
          <p:nvPr/>
        </p:nvSpPr>
        <p:spPr>
          <a:xfrm>
            <a:off x="1459956" y="3328520"/>
            <a:ext cx="6766789" cy="382521"/>
          </a:xfrm>
          <a:prstGeom prst="rect">
            <a:avLst/>
          </a:prstGeom>
          <a:noFill/>
        </p:spPr>
        <p:txBody>
          <a:bodyPr wrap="square" lIns="91332" tIns="45665" rIns="91332" bIns="45665" rtlCol="0">
            <a:spAutoFit/>
          </a:bodyPr>
          <a:lstStyle/>
          <a:p>
            <a:r>
              <a:rPr lang="en-US" i="1" dirty="0" smtClean="0">
                <a:latin typeface="Times"/>
                <a:cs typeface="Times"/>
              </a:rPr>
              <a:t>C                      +=                       A                 ×                      B 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181" name="Title 1"/>
          <p:cNvSpPr>
            <a:spLocks noGrp="1"/>
          </p:cNvSpPr>
          <p:nvPr>
            <p:ph type="title"/>
          </p:nvPr>
        </p:nvSpPr>
        <p:spPr>
          <a:xfrm>
            <a:off x="78946" y="35595"/>
            <a:ext cx="9131322" cy="917851"/>
          </a:xfrm>
        </p:spPr>
        <p:txBody>
          <a:bodyPr>
            <a:noAutofit/>
          </a:bodyPr>
          <a:lstStyle/>
          <a:p>
            <a:r>
              <a:rPr lang="en-US" sz="3600" dirty="0" err="1">
                <a:latin typeface="Helvetica"/>
                <a:cs typeface="Helvetica"/>
              </a:rPr>
              <a:t>Strassen’s</a:t>
            </a:r>
            <a:r>
              <a:rPr lang="en-US" sz="3600" dirty="0">
                <a:latin typeface="Helvetica"/>
                <a:cs typeface="Helvetica"/>
              </a:rPr>
              <a:t> Algorithm for Tensor Contraction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305598" y="4475809"/>
            <a:ext cx="674214" cy="770555"/>
            <a:chOff x="1341186" y="4983789"/>
            <a:chExt cx="674214" cy="770555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1341186" y="4983789"/>
              <a:ext cx="0" cy="764962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/>
            <p:nvPr/>
          </p:nvCxnSpPr>
          <p:spPr>
            <a:xfrm flipH="1">
              <a:off x="1341186" y="4989382"/>
              <a:ext cx="225038" cy="759369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/>
            <p:cNvCxnSpPr/>
            <p:nvPr/>
          </p:nvCxnSpPr>
          <p:spPr>
            <a:xfrm>
              <a:off x="1566069" y="4983789"/>
              <a:ext cx="0" cy="764962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/>
            <p:nvPr/>
          </p:nvCxnSpPr>
          <p:spPr>
            <a:xfrm flipH="1">
              <a:off x="1564608" y="4994975"/>
              <a:ext cx="225038" cy="759369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/>
            <p:cNvCxnSpPr/>
            <p:nvPr/>
          </p:nvCxnSpPr>
          <p:spPr>
            <a:xfrm>
              <a:off x="1789491" y="4989382"/>
              <a:ext cx="0" cy="764962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/>
            <p:cNvCxnSpPr/>
            <p:nvPr/>
          </p:nvCxnSpPr>
          <p:spPr>
            <a:xfrm flipH="1">
              <a:off x="1790362" y="4994975"/>
              <a:ext cx="225038" cy="759369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/>
            <p:cNvCxnSpPr/>
            <p:nvPr/>
          </p:nvCxnSpPr>
          <p:spPr>
            <a:xfrm>
              <a:off x="2015245" y="4989382"/>
              <a:ext cx="0" cy="764962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8" name="Group 197"/>
          <p:cNvGrpSpPr/>
          <p:nvPr/>
        </p:nvGrpSpPr>
        <p:grpSpPr>
          <a:xfrm>
            <a:off x="2162489" y="4464076"/>
            <a:ext cx="674214" cy="770555"/>
            <a:chOff x="1341186" y="4983789"/>
            <a:chExt cx="674214" cy="770555"/>
          </a:xfrm>
        </p:grpSpPr>
        <p:cxnSp>
          <p:nvCxnSpPr>
            <p:cNvPr id="199" name="Straight Arrow Connector 198"/>
            <p:cNvCxnSpPr/>
            <p:nvPr/>
          </p:nvCxnSpPr>
          <p:spPr>
            <a:xfrm>
              <a:off x="1341186" y="4983789"/>
              <a:ext cx="0" cy="764962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/>
            <p:cNvCxnSpPr/>
            <p:nvPr/>
          </p:nvCxnSpPr>
          <p:spPr>
            <a:xfrm flipH="1">
              <a:off x="1341186" y="4989382"/>
              <a:ext cx="225038" cy="759369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/>
            <p:nvPr/>
          </p:nvCxnSpPr>
          <p:spPr>
            <a:xfrm>
              <a:off x="1566069" y="4983789"/>
              <a:ext cx="0" cy="764962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/>
            <p:nvPr/>
          </p:nvCxnSpPr>
          <p:spPr>
            <a:xfrm flipH="1">
              <a:off x="1564608" y="4994975"/>
              <a:ext cx="225038" cy="759369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/>
            <p:nvPr/>
          </p:nvCxnSpPr>
          <p:spPr>
            <a:xfrm>
              <a:off x="1789491" y="4989382"/>
              <a:ext cx="0" cy="764962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/>
            <p:nvPr/>
          </p:nvCxnSpPr>
          <p:spPr>
            <a:xfrm flipH="1">
              <a:off x="1790362" y="4994975"/>
              <a:ext cx="225038" cy="759369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/>
            <p:nvPr/>
          </p:nvCxnSpPr>
          <p:spPr>
            <a:xfrm>
              <a:off x="2015245" y="4989382"/>
              <a:ext cx="0" cy="764962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Group 205"/>
          <p:cNvGrpSpPr/>
          <p:nvPr/>
        </p:nvGrpSpPr>
        <p:grpSpPr>
          <a:xfrm>
            <a:off x="1323418" y="5404421"/>
            <a:ext cx="674214" cy="770555"/>
            <a:chOff x="1341186" y="4983789"/>
            <a:chExt cx="674214" cy="770555"/>
          </a:xfrm>
        </p:grpSpPr>
        <p:cxnSp>
          <p:nvCxnSpPr>
            <p:cNvPr id="207" name="Straight Arrow Connector 206"/>
            <p:cNvCxnSpPr/>
            <p:nvPr/>
          </p:nvCxnSpPr>
          <p:spPr>
            <a:xfrm>
              <a:off x="1341186" y="4983789"/>
              <a:ext cx="0" cy="764962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/>
            <p:nvPr/>
          </p:nvCxnSpPr>
          <p:spPr>
            <a:xfrm flipH="1">
              <a:off x="1341186" y="4989382"/>
              <a:ext cx="225038" cy="759369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/>
            <p:nvPr/>
          </p:nvCxnSpPr>
          <p:spPr>
            <a:xfrm>
              <a:off x="1566069" y="4983789"/>
              <a:ext cx="0" cy="764962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/>
            <p:nvPr/>
          </p:nvCxnSpPr>
          <p:spPr>
            <a:xfrm flipH="1">
              <a:off x="1564608" y="4994975"/>
              <a:ext cx="225038" cy="759369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/>
            <p:nvPr/>
          </p:nvCxnSpPr>
          <p:spPr>
            <a:xfrm>
              <a:off x="1789491" y="4989382"/>
              <a:ext cx="0" cy="764962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 flipH="1">
              <a:off x="1790362" y="4994975"/>
              <a:ext cx="225038" cy="759369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/>
            <p:nvPr/>
          </p:nvCxnSpPr>
          <p:spPr>
            <a:xfrm>
              <a:off x="2015245" y="4989382"/>
              <a:ext cx="0" cy="764962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4" name="Group 213"/>
          <p:cNvGrpSpPr/>
          <p:nvPr/>
        </p:nvGrpSpPr>
        <p:grpSpPr>
          <a:xfrm>
            <a:off x="2180311" y="5392688"/>
            <a:ext cx="674214" cy="770555"/>
            <a:chOff x="1341186" y="4983789"/>
            <a:chExt cx="674214" cy="770555"/>
          </a:xfrm>
        </p:grpSpPr>
        <p:cxnSp>
          <p:nvCxnSpPr>
            <p:cNvPr id="221" name="Straight Arrow Connector 220"/>
            <p:cNvCxnSpPr/>
            <p:nvPr/>
          </p:nvCxnSpPr>
          <p:spPr>
            <a:xfrm>
              <a:off x="1341186" y="4983789"/>
              <a:ext cx="0" cy="764962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 flipH="1">
              <a:off x="1341186" y="4989382"/>
              <a:ext cx="225038" cy="759369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>
              <a:off x="1566069" y="4983789"/>
              <a:ext cx="0" cy="764962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 flipH="1">
              <a:off x="1564608" y="4994975"/>
              <a:ext cx="225038" cy="759369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>
              <a:off x="1789491" y="4989382"/>
              <a:ext cx="0" cy="764962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/>
            <p:nvPr/>
          </p:nvCxnSpPr>
          <p:spPr>
            <a:xfrm flipH="1">
              <a:off x="1790362" y="4994975"/>
              <a:ext cx="225038" cy="759369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/>
            <p:cNvCxnSpPr/>
            <p:nvPr/>
          </p:nvCxnSpPr>
          <p:spPr>
            <a:xfrm>
              <a:off x="2015245" y="4989382"/>
              <a:ext cx="0" cy="764962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6442867" y="1589226"/>
            <a:ext cx="1577151" cy="1679554"/>
            <a:chOff x="6464692" y="1992633"/>
            <a:chExt cx="1577151" cy="1679554"/>
          </a:xfrm>
        </p:grpSpPr>
        <p:cxnSp>
          <p:nvCxnSpPr>
            <p:cNvPr id="257" name="Straight Arrow Connector 256"/>
            <p:cNvCxnSpPr/>
            <p:nvPr/>
          </p:nvCxnSpPr>
          <p:spPr>
            <a:xfrm>
              <a:off x="6464692" y="1997154"/>
              <a:ext cx="0" cy="167503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/>
            <p:cNvCxnSpPr/>
            <p:nvPr/>
          </p:nvCxnSpPr>
          <p:spPr>
            <a:xfrm flipH="1">
              <a:off x="6464692" y="1997154"/>
              <a:ext cx="225038" cy="167503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/>
            <p:cNvCxnSpPr/>
            <p:nvPr/>
          </p:nvCxnSpPr>
          <p:spPr>
            <a:xfrm>
              <a:off x="6691615" y="1992633"/>
              <a:ext cx="0" cy="167503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/>
            <p:cNvCxnSpPr/>
            <p:nvPr/>
          </p:nvCxnSpPr>
          <p:spPr>
            <a:xfrm flipH="1">
              <a:off x="6691615" y="1992633"/>
              <a:ext cx="225038" cy="167503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/>
            <p:cNvCxnSpPr/>
            <p:nvPr/>
          </p:nvCxnSpPr>
          <p:spPr>
            <a:xfrm>
              <a:off x="6916653" y="1992833"/>
              <a:ext cx="0" cy="167503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/>
            <p:cNvCxnSpPr/>
            <p:nvPr/>
          </p:nvCxnSpPr>
          <p:spPr>
            <a:xfrm flipH="1">
              <a:off x="6916653" y="1992833"/>
              <a:ext cx="225038" cy="167503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/>
            <p:cNvCxnSpPr/>
            <p:nvPr/>
          </p:nvCxnSpPr>
          <p:spPr>
            <a:xfrm>
              <a:off x="7141691" y="1992833"/>
              <a:ext cx="0" cy="167503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/>
            <p:cNvCxnSpPr/>
            <p:nvPr/>
          </p:nvCxnSpPr>
          <p:spPr>
            <a:xfrm flipH="1">
              <a:off x="7141691" y="1992833"/>
              <a:ext cx="225038" cy="167503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/>
            <p:cNvCxnSpPr/>
            <p:nvPr/>
          </p:nvCxnSpPr>
          <p:spPr>
            <a:xfrm>
              <a:off x="7366729" y="1997154"/>
              <a:ext cx="0" cy="167503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/>
            <p:cNvCxnSpPr/>
            <p:nvPr/>
          </p:nvCxnSpPr>
          <p:spPr>
            <a:xfrm flipH="1">
              <a:off x="7366729" y="1997154"/>
              <a:ext cx="225038" cy="167503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/>
            <p:cNvCxnSpPr/>
            <p:nvPr/>
          </p:nvCxnSpPr>
          <p:spPr>
            <a:xfrm>
              <a:off x="7591767" y="1997154"/>
              <a:ext cx="0" cy="167503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/>
            <p:cNvCxnSpPr/>
            <p:nvPr/>
          </p:nvCxnSpPr>
          <p:spPr>
            <a:xfrm flipH="1">
              <a:off x="7591767" y="1997154"/>
              <a:ext cx="225038" cy="167503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/>
            <p:cNvCxnSpPr/>
            <p:nvPr/>
          </p:nvCxnSpPr>
          <p:spPr>
            <a:xfrm>
              <a:off x="7816805" y="1997154"/>
              <a:ext cx="0" cy="167503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/>
            <p:cNvCxnSpPr/>
            <p:nvPr/>
          </p:nvCxnSpPr>
          <p:spPr>
            <a:xfrm flipH="1">
              <a:off x="7816805" y="1997154"/>
              <a:ext cx="225038" cy="167503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Arrow Connector 275"/>
            <p:cNvCxnSpPr/>
            <p:nvPr/>
          </p:nvCxnSpPr>
          <p:spPr>
            <a:xfrm>
              <a:off x="8041843" y="1997154"/>
              <a:ext cx="0" cy="167503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3568619" y="2142072"/>
            <a:ext cx="1579312" cy="689891"/>
            <a:chOff x="3583559" y="2545475"/>
            <a:chExt cx="1579312" cy="689891"/>
          </a:xfrm>
        </p:grpSpPr>
        <p:cxnSp>
          <p:nvCxnSpPr>
            <p:cNvPr id="249" name="Straight Arrow Connector 248"/>
            <p:cNvCxnSpPr/>
            <p:nvPr/>
          </p:nvCxnSpPr>
          <p:spPr>
            <a:xfrm>
              <a:off x="3616218" y="2545476"/>
              <a:ext cx="1546651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/>
            <p:cNvCxnSpPr/>
            <p:nvPr/>
          </p:nvCxnSpPr>
          <p:spPr>
            <a:xfrm flipV="1">
              <a:off x="3583559" y="2545475"/>
              <a:ext cx="1579312" cy="689891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/>
            <p:cNvCxnSpPr/>
            <p:nvPr/>
          </p:nvCxnSpPr>
          <p:spPr>
            <a:xfrm>
              <a:off x="3583559" y="3235366"/>
              <a:ext cx="1546651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9" name="Group 278"/>
          <p:cNvGrpSpPr/>
          <p:nvPr/>
        </p:nvGrpSpPr>
        <p:grpSpPr>
          <a:xfrm>
            <a:off x="3753679" y="1963663"/>
            <a:ext cx="1579312" cy="689891"/>
            <a:chOff x="3583559" y="2545475"/>
            <a:chExt cx="1579312" cy="689891"/>
          </a:xfrm>
        </p:grpSpPr>
        <p:cxnSp>
          <p:nvCxnSpPr>
            <p:cNvPr id="280" name="Straight Arrow Connector 279"/>
            <p:cNvCxnSpPr/>
            <p:nvPr/>
          </p:nvCxnSpPr>
          <p:spPr>
            <a:xfrm>
              <a:off x="3616218" y="2545476"/>
              <a:ext cx="1546651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Arrow Connector 280"/>
            <p:cNvCxnSpPr/>
            <p:nvPr/>
          </p:nvCxnSpPr>
          <p:spPr>
            <a:xfrm flipV="1">
              <a:off x="3583559" y="2545475"/>
              <a:ext cx="1579312" cy="689891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Arrow Connector 281"/>
            <p:cNvCxnSpPr/>
            <p:nvPr/>
          </p:nvCxnSpPr>
          <p:spPr>
            <a:xfrm>
              <a:off x="3583559" y="3235366"/>
              <a:ext cx="1546651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3" name="Group 282"/>
          <p:cNvGrpSpPr/>
          <p:nvPr/>
        </p:nvGrpSpPr>
        <p:grpSpPr>
          <a:xfrm>
            <a:off x="4001219" y="1771120"/>
            <a:ext cx="1579312" cy="689891"/>
            <a:chOff x="3583559" y="2545475"/>
            <a:chExt cx="1579312" cy="689891"/>
          </a:xfrm>
        </p:grpSpPr>
        <p:cxnSp>
          <p:nvCxnSpPr>
            <p:cNvPr id="284" name="Straight Arrow Connector 283"/>
            <p:cNvCxnSpPr/>
            <p:nvPr/>
          </p:nvCxnSpPr>
          <p:spPr>
            <a:xfrm>
              <a:off x="3616218" y="2545476"/>
              <a:ext cx="1546651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Arrow Connector 284"/>
            <p:cNvCxnSpPr/>
            <p:nvPr/>
          </p:nvCxnSpPr>
          <p:spPr>
            <a:xfrm flipV="1">
              <a:off x="3583559" y="2545475"/>
              <a:ext cx="1579312" cy="689891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/>
            <p:cNvCxnSpPr/>
            <p:nvPr/>
          </p:nvCxnSpPr>
          <p:spPr>
            <a:xfrm>
              <a:off x="3583559" y="3235366"/>
              <a:ext cx="1546651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7" name="Group 286"/>
          <p:cNvGrpSpPr/>
          <p:nvPr/>
        </p:nvGrpSpPr>
        <p:grpSpPr>
          <a:xfrm>
            <a:off x="4181002" y="1593748"/>
            <a:ext cx="1579312" cy="689891"/>
            <a:chOff x="3583559" y="2545475"/>
            <a:chExt cx="1579312" cy="689891"/>
          </a:xfrm>
        </p:grpSpPr>
        <p:cxnSp>
          <p:nvCxnSpPr>
            <p:cNvPr id="288" name="Straight Arrow Connector 287"/>
            <p:cNvCxnSpPr/>
            <p:nvPr/>
          </p:nvCxnSpPr>
          <p:spPr>
            <a:xfrm>
              <a:off x="3616218" y="2545476"/>
              <a:ext cx="1546651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Arrow Connector 288"/>
            <p:cNvCxnSpPr/>
            <p:nvPr/>
          </p:nvCxnSpPr>
          <p:spPr>
            <a:xfrm flipV="1">
              <a:off x="3583559" y="2545475"/>
              <a:ext cx="1579312" cy="689891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Arrow Connector 289"/>
            <p:cNvCxnSpPr/>
            <p:nvPr/>
          </p:nvCxnSpPr>
          <p:spPr>
            <a:xfrm>
              <a:off x="3583559" y="3235366"/>
              <a:ext cx="1546651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614473" y="1593752"/>
            <a:ext cx="2164100" cy="631362"/>
            <a:chOff x="629414" y="1997155"/>
            <a:chExt cx="2164100" cy="631362"/>
          </a:xfrm>
        </p:grpSpPr>
        <p:cxnSp>
          <p:nvCxnSpPr>
            <p:cNvPr id="259" name="Straight Arrow Connector 258"/>
            <p:cNvCxnSpPr/>
            <p:nvPr/>
          </p:nvCxnSpPr>
          <p:spPr>
            <a:xfrm flipH="1">
              <a:off x="629414" y="2006680"/>
              <a:ext cx="741857" cy="620997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Arrow Connector 290"/>
            <p:cNvCxnSpPr/>
            <p:nvPr/>
          </p:nvCxnSpPr>
          <p:spPr>
            <a:xfrm flipH="1">
              <a:off x="854270" y="2015567"/>
              <a:ext cx="660205" cy="61211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Arrow Connector 291"/>
            <p:cNvCxnSpPr/>
            <p:nvPr/>
          </p:nvCxnSpPr>
          <p:spPr>
            <a:xfrm flipH="1">
              <a:off x="840992" y="1997155"/>
              <a:ext cx="539804" cy="631362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/>
            <p:cNvCxnSpPr/>
            <p:nvPr/>
          </p:nvCxnSpPr>
          <p:spPr>
            <a:xfrm flipH="1">
              <a:off x="1060070" y="2018988"/>
              <a:ext cx="650872" cy="597606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/>
            <p:cNvCxnSpPr/>
            <p:nvPr/>
          </p:nvCxnSpPr>
          <p:spPr>
            <a:xfrm flipH="1">
              <a:off x="1060072" y="2018988"/>
              <a:ext cx="454403" cy="589995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/>
            <p:cNvCxnSpPr/>
            <p:nvPr/>
          </p:nvCxnSpPr>
          <p:spPr>
            <a:xfrm flipH="1">
              <a:off x="1266442" y="2017732"/>
              <a:ext cx="702225" cy="598862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/>
            <p:cNvCxnSpPr/>
            <p:nvPr/>
          </p:nvCxnSpPr>
          <p:spPr>
            <a:xfrm flipH="1">
              <a:off x="1266443" y="2018988"/>
              <a:ext cx="450849" cy="593866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Arrow Connector 298"/>
            <p:cNvCxnSpPr/>
            <p:nvPr/>
          </p:nvCxnSpPr>
          <p:spPr>
            <a:xfrm flipH="1">
              <a:off x="1514475" y="2015617"/>
              <a:ext cx="664184" cy="61206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Arrow Connector 299"/>
            <p:cNvCxnSpPr/>
            <p:nvPr/>
          </p:nvCxnSpPr>
          <p:spPr>
            <a:xfrm flipH="1">
              <a:off x="1514475" y="2003194"/>
              <a:ext cx="471634" cy="61340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Arrow Connector 300"/>
            <p:cNvCxnSpPr/>
            <p:nvPr/>
          </p:nvCxnSpPr>
          <p:spPr>
            <a:xfrm flipH="1">
              <a:off x="1717292" y="2016490"/>
              <a:ext cx="670477" cy="59249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Arrow Connector 301"/>
            <p:cNvCxnSpPr/>
            <p:nvPr/>
          </p:nvCxnSpPr>
          <p:spPr>
            <a:xfrm flipH="1">
              <a:off x="1717292" y="2004067"/>
              <a:ext cx="477927" cy="612527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Arrow Connector 304"/>
            <p:cNvCxnSpPr/>
            <p:nvPr/>
          </p:nvCxnSpPr>
          <p:spPr>
            <a:xfrm flipH="1">
              <a:off x="1936367" y="2018988"/>
              <a:ext cx="652083" cy="608689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Arrow Connector 305"/>
            <p:cNvCxnSpPr/>
            <p:nvPr/>
          </p:nvCxnSpPr>
          <p:spPr>
            <a:xfrm flipH="1">
              <a:off x="1933192" y="2006565"/>
              <a:ext cx="462708" cy="621112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Arrow Connector 306"/>
            <p:cNvCxnSpPr/>
            <p:nvPr/>
          </p:nvCxnSpPr>
          <p:spPr>
            <a:xfrm flipH="1">
              <a:off x="2117725" y="2015567"/>
              <a:ext cx="675789" cy="597287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Arrow Connector 307"/>
            <p:cNvCxnSpPr/>
            <p:nvPr/>
          </p:nvCxnSpPr>
          <p:spPr>
            <a:xfrm flipH="1">
              <a:off x="2117725" y="2003144"/>
              <a:ext cx="483239" cy="605839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0" name="Group 319"/>
          <p:cNvGrpSpPr/>
          <p:nvPr/>
        </p:nvGrpSpPr>
        <p:grpSpPr>
          <a:xfrm>
            <a:off x="587930" y="2301410"/>
            <a:ext cx="2162010" cy="631362"/>
            <a:chOff x="631504" y="1997155"/>
            <a:chExt cx="2162010" cy="631362"/>
          </a:xfrm>
        </p:grpSpPr>
        <p:cxnSp>
          <p:nvCxnSpPr>
            <p:cNvPr id="321" name="Straight Arrow Connector 320"/>
            <p:cNvCxnSpPr/>
            <p:nvPr/>
          </p:nvCxnSpPr>
          <p:spPr>
            <a:xfrm flipH="1">
              <a:off x="631504" y="2006680"/>
              <a:ext cx="739767" cy="609914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/>
            <p:cNvCxnSpPr/>
            <p:nvPr/>
          </p:nvCxnSpPr>
          <p:spPr>
            <a:xfrm flipH="1">
              <a:off x="854270" y="2015567"/>
              <a:ext cx="660205" cy="61211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/>
            <p:cNvCxnSpPr/>
            <p:nvPr/>
          </p:nvCxnSpPr>
          <p:spPr>
            <a:xfrm flipH="1">
              <a:off x="840992" y="1997155"/>
              <a:ext cx="539804" cy="631362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/>
            <p:nvPr/>
          </p:nvCxnSpPr>
          <p:spPr>
            <a:xfrm flipH="1">
              <a:off x="1060070" y="2018988"/>
              <a:ext cx="650872" cy="597606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/>
            <p:nvPr/>
          </p:nvCxnSpPr>
          <p:spPr>
            <a:xfrm flipH="1">
              <a:off x="1060072" y="2018988"/>
              <a:ext cx="454403" cy="589995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/>
            <p:nvPr/>
          </p:nvCxnSpPr>
          <p:spPr>
            <a:xfrm flipH="1">
              <a:off x="1266442" y="2017732"/>
              <a:ext cx="702225" cy="598862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/>
            <p:nvPr/>
          </p:nvCxnSpPr>
          <p:spPr>
            <a:xfrm flipH="1">
              <a:off x="1266443" y="2018988"/>
              <a:ext cx="450849" cy="593866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/>
            <p:nvPr/>
          </p:nvCxnSpPr>
          <p:spPr>
            <a:xfrm flipH="1">
              <a:off x="1514475" y="2015617"/>
              <a:ext cx="664184" cy="61206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/>
            <p:nvPr/>
          </p:nvCxnSpPr>
          <p:spPr>
            <a:xfrm flipH="1">
              <a:off x="1514475" y="2003194"/>
              <a:ext cx="471634" cy="61340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/>
            <p:cNvCxnSpPr/>
            <p:nvPr/>
          </p:nvCxnSpPr>
          <p:spPr>
            <a:xfrm flipH="1">
              <a:off x="1717292" y="2016490"/>
              <a:ext cx="670477" cy="59249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/>
            <p:cNvCxnSpPr/>
            <p:nvPr/>
          </p:nvCxnSpPr>
          <p:spPr>
            <a:xfrm flipH="1">
              <a:off x="1717292" y="2004067"/>
              <a:ext cx="477927" cy="612527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/>
            <p:nvPr/>
          </p:nvCxnSpPr>
          <p:spPr>
            <a:xfrm flipH="1">
              <a:off x="1936367" y="2018988"/>
              <a:ext cx="652083" cy="608689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/>
            <p:nvPr/>
          </p:nvCxnSpPr>
          <p:spPr>
            <a:xfrm flipH="1">
              <a:off x="1933192" y="2006565"/>
              <a:ext cx="462708" cy="621112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/>
            <p:cNvCxnSpPr/>
            <p:nvPr/>
          </p:nvCxnSpPr>
          <p:spPr>
            <a:xfrm flipH="1">
              <a:off x="2117725" y="2015567"/>
              <a:ext cx="675789" cy="597287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/>
            <p:nvPr/>
          </p:nvCxnSpPr>
          <p:spPr>
            <a:xfrm flipH="1">
              <a:off x="2117725" y="2003144"/>
              <a:ext cx="483239" cy="605839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6" name="Group 335"/>
          <p:cNvGrpSpPr/>
          <p:nvPr/>
        </p:nvGrpSpPr>
        <p:grpSpPr>
          <a:xfrm>
            <a:off x="6429015" y="4492068"/>
            <a:ext cx="1577151" cy="1679554"/>
            <a:chOff x="6464692" y="1992633"/>
            <a:chExt cx="1577151" cy="1679554"/>
          </a:xfrm>
        </p:grpSpPr>
        <p:cxnSp>
          <p:nvCxnSpPr>
            <p:cNvPr id="337" name="Straight Arrow Connector 336"/>
            <p:cNvCxnSpPr/>
            <p:nvPr/>
          </p:nvCxnSpPr>
          <p:spPr>
            <a:xfrm>
              <a:off x="6464692" y="1997154"/>
              <a:ext cx="0" cy="167503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/>
            <p:cNvCxnSpPr/>
            <p:nvPr/>
          </p:nvCxnSpPr>
          <p:spPr>
            <a:xfrm flipH="1">
              <a:off x="6464692" y="1997154"/>
              <a:ext cx="225038" cy="167503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/>
            <p:cNvCxnSpPr/>
            <p:nvPr/>
          </p:nvCxnSpPr>
          <p:spPr>
            <a:xfrm>
              <a:off x="6691615" y="1992633"/>
              <a:ext cx="0" cy="167503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/>
            <p:cNvCxnSpPr/>
            <p:nvPr/>
          </p:nvCxnSpPr>
          <p:spPr>
            <a:xfrm flipH="1">
              <a:off x="6691615" y="1992633"/>
              <a:ext cx="225038" cy="167503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Arrow Connector 340"/>
            <p:cNvCxnSpPr/>
            <p:nvPr/>
          </p:nvCxnSpPr>
          <p:spPr>
            <a:xfrm>
              <a:off x="6916653" y="1992833"/>
              <a:ext cx="0" cy="167503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/>
            <p:nvPr/>
          </p:nvCxnSpPr>
          <p:spPr>
            <a:xfrm flipH="1">
              <a:off x="6916653" y="1992833"/>
              <a:ext cx="225038" cy="167503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/>
            <p:cNvCxnSpPr/>
            <p:nvPr/>
          </p:nvCxnSpPr>
          <p:spPr>
            <a:xfrm>
              <a:off x="7141691" y="1992833"/>
              <a:ext cx="0" cy="167503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/>
            <p:cNvCxnSpPr/>
            <p:nvPr/>
          </p:nvCxnSpPr>
          <p:spPr>
            <a:xfrm flipH="1">
              <a:off x="7141691" y="1992833"/>
              <a:ext cx="225038" cy="167503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/>
            <p:nvPr/>
          </p:nvCxnSpPr>
          <p:spPr>
            <a:xfrm>
              <a:off x="7366729" y="1997154"/>
              <a:ext cx="0" cy="167503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/>
            <p:nvPr/>
          </p:nvCxnSpPr>
          <p:spPr>
            <a:xfrm flipH="1">
              <a:off x="7366729" y="1997154"/>
              <a:ext cx="225038" cy="167503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/>
            <p:nvPr/>
          </p:nvCxnSpPr>
          <p:spPr>
            <a:xfrm>
              <a:off x="7591767" y="1997154"/>
              <a:ext cx="0" cy="167503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/>
            <p:nvPr/>
          </p:nvCxnSpPr>
          <p:spPr>
            <a:xfrm flipH="1">
              <a:off x="7591767" y="1997154"/>
              <a:ext cx="225038" cy="167503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/>
            <p:nvPr/>
          </p:nvCxnSpPr>
          <p:spPr>
            <a:xfrm>
              <a:off x="7816805" y="1997154"/>
              <a:ext cx="0" cy="167503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/>
            <p:nvPr/>
          </p:nvCxnSpPr>
          <p:spPr>
            <a:xfrm flipH="1">
              <a:off x="7816805" y="1997154"/>
              <a:ext cx="225038" cy="167503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/>
            <p:nvPr/>
          </p:nvCxnSpPr>
          <p:spPr>
            <a:xfrm>
              <a:off x="8041843" y="1997154"/>
              <a:ext cx="0" cy="1675033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Group 157"/>
          <p:cNvGrpSpPr/>
          <p:nvPr/>
        </p:nvGrpSpPr>
        <p:grpSpPr>
          <a:xfrm>
            <a:off x="3812779" y="4562446"/>
            <a:ext cx="1667682" cy="930904"/>
            <a:chOff x="3827720" y="5070440"/>
            <a:chExt cx="1667682" cy="930904"/>
          </a:xfrm>
        </p:grpSpPr>
        <p:cxnSp>
          <p:nvCxnSpPr>
            <p:cNvPr id="352" name="Straight Arrow Connector 351"/>
            <p:cNvCxnSpPr/>
            <p:nvPr/>
          </p:nvCxnSpPr>
          <p:spPr>
            <a:xfrm>
              <a:off x="3827720" y="5070440"/>
              <a:ext cx="1645463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Arrow Connector 354"/>
            <p:cNvCxnSpPr/>
            <p:nvPr/>
          </p:nvCxnSpPr>
          <p:spPr>
            <a:xfrm>
              <a:off x="3849939" y="6001344"/>
              <a:ext cx="1645463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Arrow Connector 355"/>
            <p:cNvCxnSpPr/>
            <p:nvPr/>
          </p:nvCxnSpPr>
          <p:spPr>
            <a:xfrm flipV="1">
              <a:off x="3849939" y="5070440"/>
              <a:ext cx="1623244" cy="930904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/>
          <p:cNvGrpSpPr/>
          <p:nvPr/>
        </p:nvGrpSpPr>
        <p:grpSpPr>
          <a:xfrm>
            <a:off x="3825432" y="4794128"/>
            <a:ext cx="1667682" cy="930904"/>
            <a:chOff x="3827720" y="5070440"/>
            <a:chExt cx="1667682" cy="930904"/>
          </a:xfrm>
        </p:grpSpPr>
        <p:cxnSp>
          <p:nvCxnSpPr>
            <p:cNvPr id="358" name="Straight Arrow Connector 357"/>
            <p:cNvCxnSpPr/>
            <p:nvPr/>
          </p:nvCxnSpPr>
          <p:spPr>
            <a:xfrm>
              <a:off x="3827720" y="5070440"/>
              <a:ext cx="1645463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Arrow Connector 358"/>
            <p:cNvCxnSpPr/>
            <p:nvPr/>
          </p:nvCxnSpPr>
          <p:spPr>
            <a:xfrm>
              <a:off x="3849939" y="6001344"/>
              <a:ext cx="1645463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Arrow Connector 359"/>
            <p:cNvCxnSpPr/>
            <p:nvPr/>
          </p:nvCxnSpPr>
          <p:spPr>
            <a:xfrm flipV="1">
              <a:off x="3849939" y="5070440"/>
              <a:ext cx="1623244" cy="930904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1" name="Group 360"/>
          <p:cNvGrpSpPr/>
          <p:nvPr/>
        </p:nvGrpSpPr>
        <p:grpSpPr>
          <a:xfrm>
            <a:off x="3831586" y="5025965"/>
            <a:ext cx="1667682" cy="930904"/>
            <a:chOff x="3827720" y="5070440"/>
            <a:chExt cx="1667682" cy="930904"/>
          </a:xfrm>
        </p:grpSpPr>
        <p:cxnSp>
          <p:nvCxnSpPr>
            <p:cNvPr id="362" name="Straight Arrow Connector 361"/>
            <p:cNvCxnSpPr/>
            <p:nvPr/>
          </p:nvCxnSpPr>
          <p:spPr>
            <a:xfrm>
              <a:off x="3827720" y="5070440"/>
              <a:ext cx="1645463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Arrow Connector 362"/>
            <p:cNvCxnSpPr/>
            <p:nvPr/>
          </p:nvCxnSpPr>
          <p:spPr>
            <a:xfrm>
              <a:off x="3849939" y="6001344"/>
              <a:ext cx="1645463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Arrow Connector 363"/>
            <p:cNvCxnSpPr/>
            <p:nvPr/>
          </p:nvCxnSpPr>
          <p:spPr>
            <a:xfrm flipV="1">
              <a:off x="3849939" y="5070440"/>
              <a:ext cx="1623244" cy="930904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5" name="Group 364"/>
          <p:cNvGrpSpPr/>
          <p:nvPr/>
        </p:nvGrpSpPr>
        <p:grpSpPr>
          <a:xfrm>
            <a:off x="3825432" y="5246350"/>
            <a:ext cx="1667682" cy="930904"/>
            <a:chOff x="3827720" y="5070440"/>
            <a:chExt cx="1667682" cy="930904"/>
          </a:xfrm>
        </p:grpSpPr>
        <p:cxnSp>
          <p:nvCxnSpPr>
            <p:cNvPr id="366" name="Straight Arrow Connector 365"/>
            <p:cNvCxnSpPr/>
            <p:nvPr/>
          </p:nvCxnSpPr>
          <p:spPr>
            <a:xfrm>
              <a:off x="3827720" y="5070440"/>
              <a:ext cx="1645463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Arrow Connector 366"/>
            <p:cNvCxnSpPr/>
            <p:nvPr/>
          </p:nvCxnSpPr>
          <p:spPr>
            <a:xfrm>
              <a:off x="3849939" y="6001344"/>
              <a:ext cx="1645463" cy="0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Arrow Connector 367"/>
            <p:cNvCxnSpPr/>
            <p:nvPr/>
          </p:nvCxnSpPr>
          <p:spPr>
            <a:xfrm flipV="1">
              <a:off x="3849939" y="5070440"/>
              <a:ext cx="1623244" cy="930904"/>
            </a:xfrm>
            <a:prstGeom prst="straightConnector1">
              <a:avLst/>
            </a:prstGeom>
            <a:ln w="19050" cmpd="sng">
              <a:solidFill>
                <a:srgbClr val="008000"/>
              </a:solidFill>
              <a:prstDash val="sys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4" name="Rectangle 303"/>
          <p:cNvSpPr/>
          <p:nvPr/>
        </p:nvSpPr>
        <p:spPr>
          <a:xfrm>
            <a:off x="-5389" y="6282089"/>
            <a:ext cx="9071868" cy="584776"/>
          </a:xfrm>
          <a:prstGeom prst="rect">
            <a:avLst/>
          </a:prstGeom>
        </p:spPr>
        <p:txBody>
          <a:bodyPr wrap="square" lIns="91377" tIns="45688" rIns="91377" bIns="45688">
            <a:spAutoFit/>
          </a:bodyPr>
          <a:lstStyle/>
          <a:p>
            <a:pPr lvl="1"/>
            <a:r>
              <a:rPr lang="en-US" sz="1600" b="1" u="sng" dirty="0">
                <a:latin typeface="Times"/>
                <a:cs typeface="Times"/>
              </a:rPr>
              <a:t>Jianyu Huang</a:t>
            </a:r>
            <a:r>
              <a:rPr lang="en-US" sz="1600" dirty="0">
                <a:latin typeface="Times"/>
                <a:cs typeface="Times"/>
              </a:rPr>
              <a:t>, Devin A. Matthews, and Robert A. van de </a:t>
            </a:r>
            <a:r>
              <a:rPr lang="en-US" sz="1600" dirty="0" err="1">
                <a:latin typeface="Times"/>
                <a:cs typeface="Times"/>
              </a:rPr>
              <a:t>Geijn</a:t>
            </a:r>
            <a:r>
              <a:rPr lang="en-US" sz="1600" dirty="0">
                <a:latin typeface="Times"/>
                <a:cs typeface="Times"/>
              </a:rPr>
              <a:t>. “</a:t>
            </a:r>
            <a:r>
              <a:rPr lang="en-US" sz="1600" dirty="0" err="1">
                <a:latin typeface="Times"/>
                <a:cs typeface="Times"/>
              </a:rPr>
              <a:t>Strassen’s</a:t>
            </a:r>
            <a:r>
              <a:rPr lang="en-US" sz="1600" dirty="0">
                <a:latin typeface="Times"/>
                <a:cs typeface="Times"/>
              </a:rPr>
              <a:t> Algorithm for Tensor Contraction.” arXiv:1704.03092 (2017).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530768" y="3411822"/>
            <a:ext cx="184539" cy="369267"/>
          </a:xfrm>
          <a:prstGeom prst="rect">
            <a:avLst/>
          </a:prstGeom>
          <a:noFill/>
        </p:spPr>
        <p:txBody>
          <a:bodyPr wrap="none" lIns="91377" tIns="45688" rIns="91377" bIns="45688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-1004674" y="3952030"/>
            <a:ext cx="184539" cy="369267"/>
          </a:xfrm>
          <a:prstGeom prst="rect">
            <a:avLst/>
          </a:prstGeom>
          <a:noFill/>
        </p:spPr>
        <p:txBody>
          <a:bodyPr wrap="none" lIns="91377" tIns="45688" rIns="91377" bIns="45688" rtlCol="0">
            <a:spAutoFit/>
          </a:bodyPr>
          <a:lstStyle/>
          <a:p>
            <a:endParaRPr lang="en-US" dirty="0"/>
          </a:p>
        </p:txBody>
      </p:sp>
      <p:sp>
        <p:nvSpPr>
          <p:cNvPr id="30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048" y="6477956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44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115" grpId="0"/>
      <p:bldP spid="118" grpId="0"/>
      <p:bldP spid="119" grpId="0"/>
      <p:bldP spid="122" grpId="0"/>
      <p:bldP spid="123" grpId="0"/>
      <p:bldP spid="7" grpId="0" animBg="1"/>
      <p:bldP spid="92" grpId="0" animBg="1"/>
      <p:bldP spid="93" grpId="0" animBg="1"/>
      <p:bldP spid="107" grpId="0" animBg="1"/>
      <p:bldP spid="8" grpId="0"/>
      <p:bldP spid="127" grpId="0"/>
      <p:bldP spid="128" grpId="0"/>
      <p:bldP spid="132" grpId="0" animBg="1"/>
      <p:bldP spid="133" grpId="0" animBg="1"/>
      <p:bldP spid="137" grpId="0"/>
      <p:bldP spid="138" grpId="0"/>
      <p:bldP spid="139" grpId="0" animBg="1"/>
      <p:bldP spid="140" grpId="0" animBg="1"/>
      <p:bldP spid="111" grpId="0"/>
      <p:bldP spid="141" grpId="0"/>
      <p:bldP spid="142" grpId="0"/>
      <p:bldP spid="144" grpId="0"/>
      <p:bldP spid="145" grpId="0"/>
      <p:bldP spid="146" grpId="0" animBg="1"/>
      <p:bldP spid="147" grpId="0" animBg="1"/>
      <p:bldP spid="148" grpId="0"/>
      <p:bldP spid="149" grpId="0"/>
      <p:bldP spid="153" grpId="0" animBg="1"/>
      <p:bldP spid="154" grpId="0" animBg="1"/>
      <p:bldP spid="155" grpId="0"/>
      <p:bldP spid="156" grpId="0"/>
      <p:bldP spid="177" grpId="0" animBg="1"/>
      <p:bldP spid="178" grpId="0" animBg="1"/>
      <p:bldP spid="179" grpId="0" animBg="1"/>
      <p:bldP spid="135" grpId="0"/>
      <p:bldP spid="134" grpId="0"/>
      <p:bldP spid="183" grpId="0"/>
      <p:bldP spid="184" grpId="0"/>
      <p:bldP spid="185" grpId="0"/>
      <p:bldP spid="186" grpId="0"/>
      <p:bldP spid="187" grpId="0"/>
      <p:bldP spid="188" grpId="0"/>
      <p:bldP spid="189" grpId="0"/>
      <p:bldP spid="190" grpId="0"/>
      <p:bldP spid="24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278735" y="1223970"/>
            <a:ext cx="5014864" cy="346612"/>
          </a:xfrm>
          <a:prstGeom prst="rect">
            <a:avLst/>
          </a:prstGeom>
          <a:noFill/>
        </p:spPr>
        <p:txBody>
          <a:bodyPr wrap="square" lIns="84156" tIns="42078" rIns="84156" bIns="42078" rtlCol="0">
            <a:spAutoFit/>
          </a:bodyPr>
          <a:lstStyle/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Modifications to GEMM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Packing routines: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Implicit tensor</a:t>
            </a:r>
            <a:r>
              <a:rPr lang="en-US" dirty="0">
                <a:latin typeface="Helvetica"/>
                <a:cs typeface="Helvetica"/>
              </a:rPr>
              <a:t>-to-</a:t>
            </a:r>
            <a:r>
              <a:rPr lang="en-US" dirty="0" smtClean="0">
                <a:latin typeface="Helvetica"/>
                <a:cs typeface="Helvetica"/>
              </a:rPr>
              <a:t>matrix permutations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Addition of </a:t>
            </a:r>
            <a:r>
              <a:rPr lang="en-US" dirty="0" err="1" smtClean="0">
                <a:latin typeface="Helvetica"/>
                <a:cs typeface="Helvetica"/>
              </a:rPr>
              <a:t>submatrices</a:t>
            </a:r>
            <a:r>
              <a:rPr lang="en-US" dirty="0" smtClean="0">
                <a:latin typeface="Helvetica"/>
                <a:cs typeface="Helvetica"/>
              </a:rPr>
              <a:t> of A and B.</a:t>
            </a:r>
          </a:p>
          <a:p>
            <a:r>
              <a:rPr lang="en-US" dirty="0" smtClean="0">
                <a:latin typeface="Helvetica"/>
                <a:cs typeface="Helvetica"/>
              </a:rPr>
              <a:t>Micro-kernel: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Implicit matrix-to-tensor transformations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Scatter update of </a:t>
            </a:r>
            <a:r>
              <a:rPr lang="en-US" dirty="0" err="1" smtClean="0">
                <a:latin typeface="Helvetica"/>
                <a:cs typeface="Helvetica"/>
              </a:rPr>
              <a:t>submatrices</a:t>
            </a:r>
            <a:r>
              <a:rPr lang="en-US" dirty="0" smtClean="0">
                <a:latin typeface="Helvetica"/>
                <a:cs typeface="Helvetica"/>
              </a:rPr>
              <a:t> of C.</a:t>
            </a:r>
          </a:p>
          <a:p>
            <a:endParaRPr lang="en-US" dirty="0" smtClean="0">
              <a:latin typeface="Helvetica"/>
              <a:cs typeface="Helvetica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919535" y="1272373"/>
            <a:ext cx="787942" cy="327827"/>
          </a:xfrm>
          <a:prstGeom prst="ellipse">
            <a:avLst/>
          </a:prstGeom>
          <a:noFill/>
          <a:ln w="25400" cmpd="sng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14" tIns="45707" rIns="91414" bIns="45707"/>
          <a:lstStyle/>
          <a:p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043222" y="1255857"/>
            <a:ext cx="722763" cy="327827"/>
          </a:xfrm>
          <a:prstGeom prst="ellipse">
            <a:avLst/>
          </a:prstGeom>
          <a:noFill/>
          <a:ln w="25400" cmpd="sng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14" tIns="45707" rIns="91414" bIns="45707"/>
          <a:lstStyle/>
          <a:p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882926" y="1231810"/>
            <a:ext cx="2178289" cy="357445"/>
          </a:xfrm>
          <a:prstGeom prst="ellipse">
            <a:avLst/>
          </a:prstGeom>
          <a:noFill/>
          <a:ln w="25400" cmpd="sng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14" tIns="45707" rIns="91414" bIns="45707"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5599" y="5186857"/>
            <a:ext cx="92705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200" dirty="0" smtClean="0">
                <a:latin typeface="Helvetica" pitchFamily="34" charset="0"/>
                <a:cs typeface="Helvetica" pitchFamily="34" charset="0"/>
              </a:rPr>
              <a:t>Additional workspace for Transposition (Tensor Contraction)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sz="2200" dirty="0" smtClean="0">
              <a:latin typeface="Helvetica" pitchFamily="34" charset="0"/>
              <a:cs typeface="Helvetica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sz="2200" dirty="0" smtClean="0">
                <a:latin typeface="Helvetica" pitchFamily="34" charset="0"/>
                <a:cs typeface="Helvetica" pitchFamily="34" charset="0"/>
              </a:rPr>
              <a:t>Additional Workspace for Summation (</a:t>
            </a:r>
            <a:r>
              <a:rPr lang="en-US" sz="2200" dirty="0" err="1" smtClean="0">
                <a:latin typeface="Helvetica" pitchFamily="34" charset="0"/>
                <a:cs typeface="Helvetica" pitchFamily="34" charset="0"/>
              </a:rPr>
              <a:t>Strassen</a:t>
            </a:r>
            <a:r>
              <a:rPr lang="en-US" sz="2200" dirty="0" smtClean="0">
                <a:latin typeface="Helvetica" pitchFamily="34" charset="0"/>
                <a:cs typeface="Helvetica" pitchFamily="34" charset="0"/>
              </a:rPr>
              <a:t>)</a:t>
            </a:r>
            <a:endParaRPr lang="en-US" sz="2200" dirty="0"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14863" y="5391811"/>
            <a:ext cx="8071937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35005" y="6080241"/>
            <a:ext cx="6426210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51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creen Shot 2017-08-16 at 8.42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00" y="1261641"/>
            <a:ext cx="7595339" cy="55963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14481" y="3533772"/>
            <a:ext cx="184409" cy="369201"/>
          </a:xfrm>
          <a:prstGeom prst="rect">
            <a:avLst/>
          </a:prstGeom>
          <a:noFill/>
        </p:spPr>
        <p:txBody>
          <a:bodyPr wrap="none" lIns="91313" tIns="45655" rIns="91313" bIns="45655" rtlCol="0">
            <a:spAutoFit/>
          </a:bodyPr>
          <a:lstStyle/>
          <a:p>
            <a:endParaRPr lang="en-US" dirty="0"/>
          </a:p>
        </p:txBody>
      </p:sp>
      <p:pic>
        <p:nvPicPr>
          <p:cNvPr id="5" name="Picture 3" descr="C:\Users\Jianyu\Desktop\direc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880" y="209174"/>
            <a:ext cx="2878827" cy="99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direct0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493" y="263692"/>
            <a:ext cx="3074199" cy="99794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7306054" y="2701155"/>
            <a:ext cx="1105828" cy="12468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32" tIns="42015" rIns="84032" bIns="42015"/>
          <a:lstStyle/>
          <a:p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498984" y="3828542"/>
            <a:ext cx="614064" cy="1188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32" tIns="42015" rIns="84032" bIns="42015"/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834357" y="5245436"/>
            <a:ext cx="500707" cy="11643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032" tIns="42015" rIns="84032" bIns="42015"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717356" y="-24754"/>
            <a:ext cx="4916119" cy="346582"/>
          </a:xfrm>
          <a:prstGeom prst="rect">
            <a:avLst/>
          </a:prstGeom>
          <a:noFill/>
        </p:spPr>
        <p:txBody>
          <a:bodyPr wrap="square" lIns="84032" tIns="42015" rIns="84032" bIns="42015" rtlCol="0">
            <a:spAutoFit/>
          </a:bodyPr>
          <a:lstStyle/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AB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29713" y="-4609"/>
            <a:ext cx="4916119" cy="346582"/>
          </a:xfrm>
          <a:prstGeom prst="rect">
            <a:avLst/>
          </a:prstGeom>
          <a:noFill/>
        </p:spPr>
        <p:txBody>
          <a:bodyPr wrap="square" lIns="84032" tIns="42015" rIns="84032" bIns="42015" rtlCol="0">
            <a:spAutoFit/>
          </a:bodyPr>
          <a:lstStyle/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X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Y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V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W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D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55000" y="6231519"/>
            <a:ext cx="1629790" cy="307777"/>
          </a:xfrm>
          <a:prstGeom prst="rect">
            <a:avLst/>
          </a:prstGeom>
          <a:noFill/>
        </p:spPr>
        <p:txBody>
          <a:bodyPr wrap="square" lIns="91313" tIns="45655" rIns="91313" bIns="45655" rtlCol="0">
            <a:spAutoFit/>
          </a:bodyPr>
          <a:lstStyle/>
          <a:p>
            <a:r>
              <a:rPr lang="en-US" altLang="zh-CN" sz="1400" b="1" i="1" dirty="0" err="1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m</a:t>
            </a:r>
            <a:r>
              <a:rPr lang="en-US" altLang="zh-CN" sz="1400" b="1" i="1" baseline="-25000" dirty="0" err="1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R</a:t>
            </a:r>
            <a:r>
              <a:rPr lang="en-US" altLang="zh-CN" sz="1400" b="1" i="1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sz="1400" b="1" dirty="0">
                <a:solidFill>
                  <a:srgbClr val="FF0000"/>
                </a:solidFill>
                <a:latin typeface="+mj-lt"/>
                <a:cs typeface="Times" pitchFamily="18" charset="0"/>
              </a:rPr>
              <a:t>x</a:t>
            </a:r>
            <a:r>
              <a:rPr lang="en-US" altLang="zh-CN" sz="1400" b="1" i="1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sz="1400" b="1" i="1" dirty="0" err="1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n</a:t>
            </a:r>
            <a:r>
              <a:rPr lang="en-US" altLang="zh-CN" sz="1400" b="1" i="1" baseline="-25000" dirty="0" err="1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R</a:t>
            </a:r>
            <a:endParaRPr lang="en-US" sz="1400" b="1" i="1" baseline="-25000" dirty="0">
              <a:solidFill>
                <a:srgbClr val="FF000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65754" y="6464287"/>
            <a:ext cx="1629790" cy="307777"/>
          </a:xfrm>
          <a:prstGeom prst="rect">
            <a:avLst/>
          </a:prstGeom>
          <a:noFill/>
        </p:spPr>
        <p:txBody>
          <a:bodyPr wrap="square" lIns="91313" tIns="45655" rIns="91313" bIns="45655" rtlCol="0">
            <a:spAutoFit/>
          </a:bodyPr>
          <a:lstStyle/>
          <a:p>
            <a:r>
              <a:rPr lang="en-US" sz="1400" b="1" i="1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Register</a:t>
            </a:r>
            <a:endParaRPr lang="en-US" sz="1400" b="1" i="1" baseline="-25000" dirty="0">
              <a:solidFill>
                <a:srgbClr val="FF000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53321" y="3758915"/>
            <a:ext cx="1629790" cy="382521"/>
          </a:xfrm>
          <a:prstGeom prst="rect">
            <a:avLst/>
          </a:prstGeom>
          <a:noFill/>
        </p:spPr>
        <p:txBody>
          <a:bodyPr wrap="square" lIns="91313" tIns="45655" rIns="91313" bIns="45655" rtlCol="0">
            <a:spAutoFit/>
          </a:bodyPr>
          <a:lstStyle/>
          <a:p>
            <a:r>
              <a:rPr lang="en-US" altLang="zh-CN" b="1" i="1" dirty="0" err="1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k</a:t>
            </a:r>
            <a:r>
              <a:rPr lang="en-US" altLang="zh-CN" b="1" i="1" baseline="-25000" dirty="0" err="1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C</a:t>
            </a:r>
            <a:r>
              <a:rPr lang="en-US" altLang="zh-CN" b="1" i="1" dirty="0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b="1" dirty="0" smtClean="0">
                <a:solidFill>
                  <a:srgbClr val="7030A0"/>
                </a:solidFill>
                <a:latin typeface="+mj-lt"/>
                <a:cs typeface="Times" pitchFamily="18" charset="0"/>
              </a:rPr>
              <a:t>x</a:t>
            </a:r>
            <a:r>
              <a:rPr lang="en-US" altLang="zh-CN" b="1" i="1" dirty="0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b="1" i="1" dirty="0" err="1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n</a:t>
            </a:r>
            <a:r>
              <a:rPr lang="en-US" altLang="zh-CN" b="1" i="1" baseline="-25000" dirty="0" err="1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C</a:t>
            </a:r>
            <a:endParaRPr lang="en-US" b="1" i="1" baseline="-25000" dirty="0">
              <a:solidFill>
                <a:srgbClr val="7030A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18560" y="4872665"/>
            <a:ext cx="1629790" cy="382521"/>
          </a:xfrm>
          <a:prstGeom prst="rect">
            <a:avLst/>
          </a:prstGeom>
          <a:noFill/>
        </p:spPr>
        <p:txBody>
          <a:bodyPr wrap="square" lIns="91313" tIns="45655" rIns="91313" bIns="45655" rtlCol="0">
            <a:spAutoFit/>
          </a:bodyPr>
          <a:lstStyle/>
          <a:p>
            <a:r>
              <a:rPr lang="en-US" altLang="zh-CN" b="1" i="1" dirty="0" err="1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m</a:t>
            </a:r>
            <a:r>
              <a:rPr lang="en-US" altLang="zh-CN" b="1" i="1" baseline="-25000" dirty="0" err="1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C</a:t>
            </a:r>
            <a:r>
              <a:rPr lang="en-US" altLang="zh-CN" b="1" i="1" dirty="0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b="1" dirty="0" smtClean="0">
                <a:solidFill>
                  <a:srgbClr val="00B050"/>
                </a:solidFill>
                <a:latin typeface="+mj-lt"/>
                <a:cs typeface="Times" pitchFamily="18" charset="0"/>
              </a:rPr>
              <a:t>x</a:t>
            </a:r>
            <a:r>
              <a:rPr lang="en-US" altLang="zh-CN" b="1" i="1" dirty="0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b="1" i="1" dirty="0" err="1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k</a:t>
            </a:r>
            <a:r>
              <a:rPr lang="en-US" altLang="zh-CN" b="1" i="1" baseline="-25000" dirty="0" err="1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C</a:t>
            </a:r>
            <a:endParaRPr lang="en-US" b="1" i="1" baseline="-25000" dirty="0">
              <a:solidFill>
                <a:srgbClr val="00B05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88680" y="5083565"/>
            <a:ext cx="1629790" cy="382521"/>
          </a:xfrm>
          <a:prstGeom prst="rect">
            <a:avLst/>
          </a:prstGeom>
          <a:noFill/>
        </p:spPr>
        <p:txBody>
          <a:bodyPr wrap="square" lIns="91313" tIns="45655" rIns="91313" bIns="45655" rtlCol="0">
            <a:spAutoFit/>
          </a:bodyPr>
          <a:lstStyle/>
          <a:p>
            <a:r>
              <a:rPr lang="en-US" altLang="zh-CN" b="1" i="1" dirty="0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L2 Cache</a:t>
            </a:r>
            <a:endParaRPr lang="en-US" b="1" i="1" baseline="-25000" dirty="0">
              <a:solidFill>
                <a:srgbClr val="00B05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753321" y="4043045"/>
            <a:ext cx="1629790" cy="382521"/>
          </a:xfrm>
          <a:prstGeom prst="rect">
            <a:avLst/>
          </a:prstGeom>
          <a:noFill/>
        </p:spPr>
        <p:txBody>
          <a:bodyPr wrap="square" lIns="91313" tIns="45655" rIns="91313" bIns="45655" rtlCol="0">
            <a:spAutoFit/>
          </a:bodyPr>
          <a:lstStyle/>
          <a:p>
            <a:r>
              <a:rPr lang="en-US" altLang="zh-CN" b="1" i="1" dirty="0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L3 Cache</a:t>
            </a:r>
            <a:endParaRPr lang="en-US" b="1" i="1" baseline="-25000" dirty="0">
              <a:solidFill>
                <a:srgbClr val="7030A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230085" y="3324586"/>
            <a:ext cx="952920" cy="244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038" tIns="42018" rIns="84038" bIns="42018"/>
          <a:lstStyle/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904622" y="4072081"/>
            <a:ext cx="862810" cy="244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038" tIns="42018" rIns="84038" bIns="42018"/>
          <a:lstStyle/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130087" y="5629311"/>
            <a:ext cx="681740" cy="244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038" tIns="42018" rIns="84038" bIns="42018"/>
          <a:lstStyle/>
          <a:p>
            <a:endParaRPr lang="en-US"/>
          </a:p>
        </p:txBody>
      </p:sp>
      <p:sp>
        <p:nvSpPr>
          <p:cNvPr id="2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048" y="6477956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18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"/>
    </mc:Choice>
    <mc:Fallback xmlns="">
      <p:transition spd="slow" advTm="1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2" grpId="0"/>
      <p:bldP spid="13" grpId="0"/>
      <p:bldP spid="14" grpId="0"/>
      <p:bldP spid="15" grpId="0"/>
      <p:bldP spid="18" grpId="0"/>
      <p:bldP spid="19" grpId="0"/>
      <p:bldP spid="20" grpId="0" animBg="1"/>
      <p:bldP spid="21" grpId="0" animBg="1"/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Screen Shot 2017-08-16 at 8.42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00" y="1261641"/>
            <a:ext cx="7595339" cy="5596365"/>
          </a:xfrm>
          <a:prstGeom prst="rect">
            <a:avLst/>
          </a:prstGeom>
        </p:spPr>
      </p:pic>
      <p:pic>
        <p:nvPicPr>
          <p:cNvPr id="9" name="Picture 8" descr="Screen Shot 2017-08-16 at 8.44.3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972" y="1192507"/>
            <a:ext cx="576519" cy="1526237"/>
          </a:xfrm>
          <a:prstGeom prst="rect">
            <a:avLst/>
          </a:prstGeom>
        </p:spPr>
      </p:pic>
      <p:pic>
        <p:nvPicPr>
          <p:cNvPr id="10" name="Picture 9" descr="Screen Shot 2017-08-16 at 8.44.5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126" y="1376302"/>
            <a:ext cx="684560" cy="1260460"/>
          </a:xfrm>
          <a:prstGeom prst="rect">
            <a:avLst/>
          </a:prstGeom>
        </p:spPr>
      </p:pic>
      <p:pic>
        <p:nvPicPr>
          <p:cNvPr id="11" name="Picture 10" descr="Screen Shot 2017-08-16 at 8.43.40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262" y="1298221"/>
            <a:ext cx="1014700" cy="1370428"/>
          </a:xfrm>
          <a:prstGeom prst="rect">
            <a:avLst/>
          </a:prstGeom>
        </p:spPr>
      </p:pic>
      <p:sp>
        <p:nvSpPr>
          <p:cNvPr id="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048" y="6477956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4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577 0.3755 C 0.20268 0.37017 0.10976 0.36507 0.05975 0.32431 C 0.00973 0.28354 0.00504 0.18509 -0.00486 0.13112 C -0.01476 0.07714 -0.00052 0.02178 1.00729E-7 7.40792E-6 " pathEditMode="relative" ptsTypes="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314 0.20616 C 0.16985 0.21195 0.09673 0.21797 0.05626 0.18369 C 0.0158 0.14941 0.00937 0.03057 4.24106E-6 4.1603E-6 " pathEditMode="relative" ptsTypes="a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259 0.56242 C -0.20997 0.53833 -0.27718 0.51424 -0.28621 0.45216 C -0.29524 0.39008 -0.23168 0.25503 -0.19642 0.19017 C -0.16117 0.12531 -0.10716 0.09404 -0.07433 0.06231 C -0.04151 0.03057 -0.01337 0.01065 2.98367E-6 -8.86959E-6 " pathEditMode="relative" ptsTypes="aaa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66" y="1545360"/>
            <a:ext cx="1932929" cy="1288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6305" y="2641803"/>
            <a:ext cx="946398" cy="9463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6118" y="2833976"/>
            <a:ext cx="954935" cy="7157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418666" y="2747208"/>
            <a:ext cx="937046" cy="937046"/>
          </a:xfrm>
          <a:prstGeom prst="rect">
            <a:avLst/>
          </a:prstGeom>
        </p:spPr>
      </p:pic>
      <p:pic>
        <p:nvPicPr>
          <p:cNvPr id="9" name="Picture 8" descr="Screen Shot 2017-08-16 at 8.44.30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972" y="1192507"/>
            <a:ext cx="576519" cy="1526237"/>
          </a:xfrm>
          <a:prstGeom prst="rect">
            <a:avLst/>
          </a:prstGeom>
        </p:spPr>
      </p:pic>
      <p:pic>
        <p:nvPicPr>
          <p:cNvPr id="10" name="Picture 9" descr="Screen Shot 2017-08-16 at 8.44.58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126" y="1376302"/>
            <a:ext cx="684560" cy="1260460"/>
          </a:xfrm>
          <a:prstGeom prst="rect">
            <a:avLst/>
          </a:prstGeom>
        </p:spPr>
      </p:pic>
      <p:pic>
        <p:nvPicPr>
          <p:cNvPr id="11" name="Picture 10" descr="Screen Shot 2017-08-16 at 8.43.40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262" y="1298221"/>
            <a:ext cx="1014700" cy="1370428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00445" y="3549696"/>
            <a:ext cx="8229600" cy="2755549"/>
          </a:xfrm>
          <a:prstGeom prst="rect">
            <a:avLst/>
          </a:prstGeom>
        </p:spPr>
        <p:txBody>
          <a:bodyPr lIns="91401" tIns="45701" rIns="91401" bIns="45701"/>
          <a:lstStyle>
            <a:lvl1pPr marL="342346" indent="-342346" algn="l" defTabSz="456463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1744" indent="-285289" algn="l" defTabSz="456463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1149" indent="-228232" algn="l" defTabSz="456463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7613" indent="-228232" algn="l" defTabSz="456463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4076" indent="-228232" algn="l" defTabSz="456463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0540" indent="-228232" algn="l" defTabSz="45646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6996" indent="-228232" algn="l" defTabSz="45646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3459" indent="-228232" algn="l" defTabSz="45646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9919" indent="-228232" algn="l" defTabSz="45646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Helvetica"/>
                <a:cs typeface="Helvetica"/>
              </a:rPr>
              <a:t>Naïve </a:t>
            </a:r>
            <a:r>
              <a:rPr lang="en-US" dirty="0" err="1" smtClean="0">
                <a:latin typeface="Helvetica"/>
                <a:cs typeface="Helvetica"/>
              </a:rPr>
              <a:t>Strassen</a:t>
            </a:r>
            <a:endParaRPr lang="en-US" dirty="0" smtClean="0">
              <a:latin typeface="Helvetica"/>
              <a:cs typeface="Helvetica"/>
            </a:endParaRPr>
          </a:p>
          <a:p>
            <a:endParaRPr lang="en-US" dirty="0">
              <a:latin typeface="Helvetica"/>
              <a:cs typeface="Helvetica"/>
            </a:endParaRPr>
          </a:p>
          <a:p>
            <a:r>
              <a:rPr lang="en-US" dirty="0" smtClean="0">
                <a:solidFill>
                  <a:srgbClr val="008000"/>
                </a:solidFill>
                <a:latin typeface="Helvetica"/>
                <a:cs typeface="Helvetica"/>
              </a:rPr>
              <a:t>A</a:t>
            </a:r>
            <a:r>
              <a:rPr lang="en-US" dirty="0" smtClean="0">
                <a:solidFill>
                  <a:srgbClr val="A01099"/>
                </a:solidFill>
                <a:latin typeface="Helvetica"/>
                <a:cs typeface="Helvetica"/>
              </a:rPr>
              <a:t>B</a:t>
            </a:r>
            <a:r>
              <a:rPr lang="en-US" dirty="0" smtClean="0">
                <a:latin typeface="Helvetica"/>
                <a:cs typeface="Helvetica"/>
              </a:rPr>
              <a:t> </a:t>
            </a:r>
            <a:r>
              <a:rPr lang="en-US" dirty="0" err="1" smtClean="0">
                <a:latin typeface="Helvetica"/>
                <a:cs typeface="Helvetica"/>
              </a:rPr>
              <a:t>Strassen</a:t>
            </a:r>
            <a:endParaRPr lang="en-US" dirty="0" smtClean="0">
              <a:latin typeface="Helvetica"/>
              <a:cs typeface="Helvetica"/>
            </a:endParaRPr>
          </a:p>
          <a:p>
            <a:endParaRPr lang="en-US" dirty="0">
              <a:latin typeface="Helvetica"/>
              <a:cs typeface="Helvetica"/>
            </a:endParaRPr>
          </a:p>
          <a:p>
            <a:r>
              <a:rPr lang="en-US" dirty="0">
                <a:solidFill>
                  <a:srgbClr val="008000"/>
                </a:solidFill>
                <a:latin typeface="Helvetica"/>
                <a:cs typeface="Helvetica"/>
              </a:rPr>
              <a:t>A</a:t>
            </a:r>
            <a:r>
              <a:rPr lang="en-US" dirty="0">
                <a:solidFill>
                  <a:srgbClr val="A01099"/>
                </a:solidFill>
                <a:latin typeface="Helvetica"/>
                <a:cs typeface="Helvetica"/>
              </a:rPr>
              <a:t>B</a:t>
            </a:r>
            <a:r>
              <a:rPr lang="en-US" dirty="0" smtClean="0">
                <a:solidFill>
                  <a:srgbClr val="FF0000"/>
                </a:solidFill>
                <a:latin typeface="Helvetica"/>
                <a:cs typeface="Helvetica"/>
              </a:rPr>
              <a:t>C</a:t>
            </a:r>
            <a:r>
              <a:rPr lang="en-US" dirty="0" smtClean="0">
                <a:latin typeface="Helvetica"/>
                <a:cs typeface="Helvetica"/>
              </a:rPr>
              <a:t> </a:t>
            </a:r>
            <a:r>
              <a:rPr lang="en-US" dirty="0" err="1" smtClean="0">
                <a:latin typeface="Helvetica"/>
                <a:cs typeface="Helvetica"/>
              </a:rPr>
              <a:t>Strassen</a:t>
            </a:r>
            <a:endParaRPr lang="en-US" dirty="0" smtClean="0"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03857" y="4710429"/>
            <a:ext cx="800140" cy="830958"/>
          </a:xfrm>
          <a:prstGeom prst="rect">
            <a:avLst/>
          </a:prstGeom>
        </p:spPr>
        <p:txBody>
          <a:bodyPr wrap="none" lIns="91401" tIns="45701" rIns="91401" bIns="45701">
            <a:spAutoFit/>
          </a:bodyPr>
          <a:lstStyle/>
          <a:p>
            <a:r>
              <a:rPr lang="en-US" sz="4800" dirty="0"/>
              <a:t>✔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552437" y="4699479"/>
            <a:ext cx="800140" cy="830958"/>
          </a:xfrm>
          <a:prstGeom prst="rect">
            <a:avLst/>
          </a:prstGeom>
        </p:spPr>
        <p:txBody>
          <a:bodyPr wrap="none" lIns="91401" tIns="45701" rIns="91401" bIns="45701">
            <a:spAutoFit/>
          </a:bodyPr>
          <a:lstStyle/>
          <a:p>
            <a:r>
              <a:rPr lang="en-US" sz="4800" dirty="0"/>
              <a:t>✔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418857" y="4728131"/>
            <a:ext cx="800140" cy="830958"/>
          </a:xfrm>
          <a:prstGeom prst="rect">
            <a:avLst/>
          </a:prstGeom>
        </p:spPr>
        <p:txBody>
          <a:bodyPr wrap="none" lIns="91401" tIns="45701" rIns="91401" bIns="45701">
            <a:spAutoFit/>
          </a:bodyPr>
          <a:lstStyle/>
          <a:p>
            <a:r>
              <a:rPr lang="en-US" sz="4800" dirty="0"/>
              <a:t>✘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811367" y="3468456"/>
            <a:ext cx="800140" cy="830958"/>
          </a:xfrm>
          <a:prstGeom prst="rect">
            <a:avLst/>
          </a:prstGeom>
        </p:spPr>
        <p:txBody>
          <a:bodyPr wrap="none" lIns="91401" tIns="45701" rIns="91401" bIns="45701">
            <a:spAutoFit/>
          </a:bodyPr>
          <a:lstStyle/>
          <a:p>
            <a:r>
              <a:rPr lang="en-US" sz="4800" dirty="0"/>
              <a:t>✘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527746" y="3460382"/>
            <a:ext cx="800140" cy="830958"/>
          </a:xfrm>
          <a:prstGeom prst="rect">
            <a:avLst/>
          </a:prstGeom>
        </p:spPr>
        <p:txBody>
          <a:bodyPr wrap="none" lIns="91401" tIns="45701" rIns="91401" bIns="45701">
            <a:spAutoFit/>
          </a:bodyPr>
          <a:lstStyle/>
          <a:p>
            <a:r>
              <a:rPr lang="en-US" sz="4800" dirty="0"/>
              <a:t>✘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376527" y="3469536"/>
            <a:ext cx="800140" cy="830958"/>
          </a:xfrm>
          <a:prstGeom prst="rect">
            <a:avLst/>
          </a:prstGeom>
        </p:spPr>
        <p:txBody>
          <a:bodyPr wrap="none" lIns="91401" tIns="45701" rIns="91401" bIns="45701">
            <a:spAutoFit/>
          </a:bodyPr>
          <a:lstStyle/>
          <a:p>
            <a:r>
              <a:rPr lang="en-US" sz="4800" dirty="0"/>
              <a:t>✘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795967" y="5803442"/>
            <a:ext cx="800140" cy="830958"/>
          </a:xfrm>
          <a:prstGeom prst="rect">
            <a:avLst/>
          </a:prstGeom>
        </p:spPr>
        <p:txBody>
          <a:bodyPr wrap="none" lIns="91401" tIns="45701" rIns="91401" bIns="45701">
            <a:spAutoFit/>
          </a:bodyPr>
          <a:lstStyle/>
          <a:p>
            <a:r>
              <a:rPr lang="en-US" sz="4800" dirty="0"/>
              <a:t>✔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544547" y="5792492"/>
            <a:ext cx="800140" cy="830958"/>
          </a:xfrm>
          <a:prstGeom prst="rect">
            <a:avLst/>
          </a:prstGeom>
        </p:spPr>
        <p:txBody>
          <a:bodyPr wrap="none" lIns="91401" tIns="45701" rIns="91401" bIns="45701">
            <a:spAutoFit/>
          </a:bodyPr>
          <a:lstStyle/>
          <a:p>
            <a:r>
              <a:rPr lang="en-US" sz="4800" dirty="0"/>
              <a:t>✔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449856" y="5792458"/>
            <a:ext cx="800140" cy="830958"/>
          </a:xfrm>
          <a:prstGeom prst="rect">
            <a:avLst/>
          </a:prstGeom>
        </p:spPr>
        <p:txBody>
          <a:bodyPr wrap="none" lIns="91401" tIns="45701" rIns="91401" bIns="45701">
            <a:spAutoFit/>
          </a:bodyPr>
          <a:lstStyle/>
          <a:p>
            <a:r>
              <a:rPr lang="en-US" sz="4800" dirty="0"/>
              <a:t>✔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457200" y="212993"/>
            <a:ext cx="8229600" cy="1143000"/>
          </a:xfrm>
          <a:prstGeom prst="rect">
            <a:avLst/>
          </a:prstGeom>
        </p:spPr>
        <p:txBody>
          <a:bodyPr lIns="91401" tIns="45701" rIns="91401" bIns="45701"/>
          <a:lstStyle>
            <a:lvl1pPr algn="ctr" defTabSz="456463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Variations on a theme</a:t>
            </a:r>
            <a:endParaRPr lang="en-US" dirty="0"/>
          </a:p>
        </p:txBody>
      </p:sp>
      <p:sp>
        <p:nvSpPr>
          <p:cNvPr id="2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048" y="6477956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171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2" grpId="0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Outline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300" dirty="0">
                <a:latin typeface="Helvetica"/>
                <a:cs typeface="Helvetica"/>
              </a:rPr>
              <a:t>Background</a:t>
            </a:r>
          </a:p>
          <a:p>
            <a:pPr lvl="1"/>
            <a:r>
              <a:rPr lang="en-US" sz="2900" dirty="0">
                <a:latin typeface="Helvetica"/>
                <a:cs typeface="Helvetica"/>
              </a:rPr>
              <a:t>High-performance GEMM</a:t>
            </a:r>
          </a:p>
          <a:p>
            <a:pPr lvl="1"/>
            <a:r>
              <a:rPr lang="en-US" sz="2900" dirty="0">
                <a:latin typeface="Helvetica"/>
                <a:cs typeface="Helvetica"/>
              </a:rPr>
              <a:t>High-performance </a:t>
            </a:r>
            <a:r>
              <a:rPr lang="en-US" sz="2900" dirty="0" err="1">
                <a:latin typeface="Helvetica"/>
                <a:cs typeface="Helvetica"/>
              </a:rPr>
              <a:t>Strassen</a:t>
            </a:r>
            <a:endParaRPr lang="en-US" sz="2900" dirty="0">
              <a:latin typeface="Helvetica"/>
              <a:cs typeface="Helvetica"/>
            </a:endParaRPr>
          </a:p>
          <a:p>
            <a:pPr lvl="1"/>
            <a:r>
              <a:rPr lang="en-US" sz="2900" dirty="0">
                <a:latin typeface="Helvetica"/>
                <a:cs typeface="Helvetica"/>
              </a:rPr>
              <a:t>High-performance Tensor Contraction</a:t>
            </a:r>
          </a:p>
          <a:p>
            <a:r>
              <a:rPr lang="en-US" sz="3300" dirty="0" err="1">
                <a:latin typeface="Helvetica"/>
                <a:cs typeface="Helvetica"/>
              </a:rPr>
              <a:t>Strassen’s</a:t>
            </a:r>
            <a:r>
              <a:rPr lang="en-US" sz="3300" dirty="0">
                <a:latin typeface="Helvetica"/>
                <a:cs typeface="Helvetica"/>
              </a:rPr>
              <a:t> </a:t>
            </a:r>
            <a:r>
              <a:rPr lang="en-US" sz="3300" dirty="0" smtClean="0">
                <a:latin typeface="Helvetica"/>
                <a:cs typeface="Helvetica"/>
              </a:rPr>
              <a:t>Algorithm </a:t>
            </a:r>
            <a:r>
              <a:rPr lang="en-US" sz="3300" dirty="0">
                <a:latin typeface="Helvetica"/>
                <a:cs typeface="Helvetica"/>
              </a:rPr>
              <a:t>for Tensor Contraction</a:t>
            </a:r>
          </a:p>
          <a:p>
            <a:r>
              <a:rPr lang="en-US" sz="3300" dirty="0">
                <a:solidFill>
                  <a:srgbClr val="FF0000"/>
                </a:solidFill>
                <a:latin typeface="Helvetica"/>
                <a:cs typeface="Helvetica"/>
              </a:rPr>
              <a:t>Performance Model</a:t>
            </a:r>
          </a:p>
          <a:p>
            <a:r>
              <a:rPr lang="en-US" sz="3300" dirty="0">
                <a:latin typeface="Helvetica"/>
                <a:cs typeface="Helvetica"/>
              </a:rPr>
              <a:t>Experiments</a:t>
            </a:r>
          </a:p>
          <a:p>
            <a:r>
              <a:rPr lang="en-US" sz="3300" dirty="0">
                <a:latin typeface="Helvetica"/>
                <a:cs typeface="Helvetica"/>
              </a:rPr>
              <a:t>Conclusion</a:t>
            </a:r>
          </a:p>
          <a:p>
            <a:endParaRPr lang="en-US" sz="3300" dirty="0">
              <a:latin typeface="Helvetica"/>
              <a:cs typeface="Helvetica"/>
            </a:endParaRPr>
          </a:p>
          <a:p>
            <a:endParaRPr lang="en-US" sz="3300" dirty="0">
              <a:latin typeface="Helvetica"/>
              <a:cs typeface="Helvetica"/>
            </a:endParaRP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048" y="6477956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3" descr="C:\Users\Jianyu\Downloads\proposal-of-marriage-1724676_19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447" y="4302949"/>
            <a:ext cx="3602605" cy="270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92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15"/>
    </mc:Choice>
    <mc:Fallback xmlns="">
      <p:transition advTm="215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365" y="1168799"/>
            <a:ext cx="8229600" cy="4345468"/>
          </a:xfrm>
        </p:spPr>
        <p:txBody>
          <a:bodyPr>
            <a:normAutofit/>
          </a:bodyPr>
          <a:lstStyle/>
          <a:p>
            <a:r>
              <a:rPr lang="en-US" dirty="0" smtClean="0"/>
              <a:t>Performance Metric</a:t>
            </a:r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Total Time Breakdown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Model</a:t>
            </a:r>
            <a:endParaRPr lang="en-US" dirty="0"/>
          </a:p>
        </p:txBody>
      </p:sp>
      <p:pic>
        <p:nvPicPr>
          <p:cNvPr id="4" name="Picture 3" descr="Screen Shot 2017-05-08 at 12.50.5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015" y="4787556"/>
            <a:ext cx="2622711" cy="535082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>
            <a:off x="3634513" y="5256299"/>
            <a:ext cx="150861" cy="771525"/>
          </a:xfrm>
          <a:prstGeom prst="down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84180" tIns="42090" rIns="84180" bIns="42090"/>
          <a:lstStyle/>
          <a:p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4627420" y="5256299"/>
            <a:ext cx="150861" cy="771525"/>
          </a:xfrm>
          <a:prstGeom prst="down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84180" tIns="42090" rIns="84180" bIns="42090"/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061086" y="6043699"/>
            <a:ext cx="1146849" cy="548228"/>
          </a:xfrm>
          <a:prstGeom prst="rect">
            <a:avLst/>
          </a:prstGeom>
          <a:noFill/>
        </p:spPr>
        <p:txBody>
          <a:bodyPr wrap="square" lIns="84180" tIns="42090" rIns="84180" bIns="42090" rtlCol="0">
            <a:spAutoFit/>
          </a:bodyPr>
          <a:lstStyle/>
          <a:p>
            <a:r>
              <a:rPr lang="en-US" sz="1500" dirty="0">
                <a:solidFill>
                  <a:srgbClr val="008000"/>
                </a:solidFill>
                <a:latin typeface="Helvetica"/>
                <a:cs typeface="Helvetica"/>
              </a:rPr>
              <a:t>Arithmetic</a:t>
            </a:r>
          </a:p>
          <a:p>
            <a:r>
              <a:rPr lang="en-US" sz="1500" dirty="0">
                <a:solidFill>
                  <a:srgbClr val="008000"/>
                </a:solidFill>
                <a:latin typeface="Helvetica"/>
                <a:cs typeface="Helvetica"/>
              </a:rPr>
              <a:t>Operations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28776" y="6051633"/>
            <a:ext cx="1146849" cy="548228"/>
          </a:xfrm>
          <a:prstGeom prst="rect">
            <a:avLst/>
          </a:prstGeom>
          <a:noFill/>
        </p:spPr>
        <p:txBody>
          <a:bodyPr wrap="square" lIns="84180" tIns="42090" rIns="84180" bIns="42090" rtlCol="0">
            <a:spAutoFit/>
          </a:bodyPr>
          <a:lstStyle/>
          <a:p>
            <a:r>
              <a:rPr lang="en-US" sz="1500" dirty="0">
                <a:solidFill>
                  <a:srgbClr val="008000"/>
                </a:solidFill>
                <a:latin typeface="Helvetica"/>
                <a:cs typeface="Helvetica"/>
              </a:rPr>
              <a:t>Memory</a:t>
            </a:r>
          </a:p>
          <a:p>
            <a:r>
              <a:rPr lang="en-US" sz="1500" dirty="0">
                <a:solidFill>
                  <a:srgbClr val="008000"/>
                </a:solidFill>
                <a:latin typeface="Helvetica"/>
                <a:cs typeface="Helvetica"/>
              </a:rPr>
              <a:t>Operations</a:t>
            </a:r>
          </a:p>
        </p:txBody>
      </p:sp>
      <p:pic>
        <p:nvPicPr>
          <p:cNvPr id="8" name="Picture 7" descr="Screen Shot 2017-07-03 at 4.43.4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078" y="2438825"/>
            <a:ext cx="3216654" cy="850505"/>
          </a:xfrm>
          <a:prstGeom prst="rect">
            <a:avLst/>
          </a:prstGeom>
        </p:spPr>
      </p:pic>
      <p:pic>
        <p:nvPicPr>
          <p:cNvPr id="9" name="Picture 8" descr="Screen Shot 2017-07-03 at 4.46.43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834" y="3382999"/>
            <a:ext cx="5057280" cy="683037"/>
          </a:xfrm>
          <a:prstGeom prst="rect">
            <a:avLst/>
          </a:prstGeom>
        </p:spPr>
      </p:pic>
      <p:sp>
        <p:nvSpPr>
          <p:cNvPr id="1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048" y="6477956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26</a:t>
            </a:fld>
            <a:endParaRPr lang="en-US" dirty="0"/>
          </a:p>
        </p:txBody>
      </p:sp>
      <p:pic>
        <p:nvPicPr>
          <p:cNvPr id="16" name="Picture 15" descr="Screen Shot 2017-06-26 at 4.24.38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607" y="1752860"/>
            <a:ext cx="5428147" cy="58975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372608" y="1752860"/>
            <a:ext cx="5572443" cy="5897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156" tIns="42078" rIns="84156" bIns="42078"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471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562"/>
    </mc:Choice>
    <mc:Fallback xmlns="">
      <p:transition advTm="40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2" grpId="0" animBg="1"/>
      <p:bldP spid="13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" name="Picture 14" descr="Screen Shot 2017-07-03 at 4.49.0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574" y="1995627"/>
            <a:ext cx="4228700" cy="3891901"/>
          </a:xfrm>
          <a:prstGeom prst="rect">
            <a:avLst/>
          </a:prstGeom>
        </p:spPr>
      </p:pic>
      <p:pic>
        <p:nvPicPr>
          <p:cNvPr id="16" name="Picture 15" descr="Screen Shot 2017-07-03 at 4.43.4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194" y="6014528"/>
            <a:ext cx="2788356" cy="737261"/>
          </a:xfrm>
          <a:prstGeom prst="rect">
            <a:avLst/>
          </a:prstGeom>
        </p:spPr>
      </p:pic>
      <p:pic>
        <p:nvPicPr>
          <p:cNvPr id="17" name="Picture 16" descr="Screen Shot 2017-07-03 at 4.48.5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4" y="2021946"/>
            <a:ext cx="4804250" cy="3837356"/>
          </a:xfrm>
          <a:prstGeom prst="rect">
            <a:avLst/>
          </a:prstGeom>
        </p:spPr>
      </p:pic>
      <p:pic>
        <p:nvPicPr>
          <p:cNvPr id="18" name="Picture 17" descr="Screen Shot 2017-07-03 at 4.54.39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0320"/>
            <a:ext cx="9144000" cy="71464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6539" y="3528060"/>
            <a:ext cx="4680605" cy="238409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1" tIns="45701" rIns="91401" bIns="45701"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33465" y="3674540"/>
            <a:ext cx="4242811" cy="224286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1" tIns="45701" rIns="91401" bIns="45701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7473" y="1422150"/>
            <a:ext cx="9173883" cy="4687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01" tIns="45701" rIns="91401" bIns="45701"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048" y="6477956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0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89"/>
    </mc:Choice>
    <mc:Fallback xmlns="">
      <p:transition spd="slow" advTm="28289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" name="Picture 14" descr="Screen Shot 2017-07-03 at 4.49.0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574" y="1995627"/>
            <a:ext cx="4228700" cy="3891901"/>
          </a:xfrm>
          <a:prstGeom prst="rect">
            <a:avLst/>
          </a:prstGeom>
        </p:spPr>
      </p:pic>
      <p:pic>
        <p:nvPicPr>
          <p:cNvPr id="16" name="Picture 15" descr="Screen Shot 2017-07-03 at 4.43.4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194" y="6014528"/>
            <a:ext cx="2788356" cy="737261"/>
          </a:xfrm>
          <a:prstGeom prst="rect">
            <a:avLst/>
          </a:prstGeom>
        </p:spPr>
      </p:pic>
      <p:pic>
        <p:nvPicPr>
          <p:cNvPr id="17" name="Picture 16" descr="Screen Shot 2017-07-03 at 4.48.5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4" y="2021946"/>
            <a:ext cx="4804250" cy="3837356"/>
          </a:xfrm>
          <a:prstGeom prst="rect">
            <a:avLst/>
          </a:prstGeom>
        </p:spPr>
      </p:pic>
      <p:pic>
        <p:nvPicPr>
          <p:cNvPr id="18" name="Picture 17" descr="Screen Shot 2017-07-03 at 4.54.39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0320"/>
            <a:ext cx="9144000" cy="714644"/>
          </a:xfrm>
          <a:prstGeom prst="rect">
            <a:avLst/>
          </a:prstGeom>
        </p:spPr>
      </p:pic>
      <p:sp>
        <p:nvSpPr>
          <p:cNvPr id="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048" y="6477956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64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89"/>
    </mc:Choice>
    <mc:Fallback xmlns="">
      <p:transition spd="slow" advTm="28289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Outline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300" dirty="0">
                <a:latin typeface="Helvetica"/>
                <a:cs typeface="Helvetica"/>
              </a:rPr>
              <a:t>Background</a:t>
            </a:r>
          </a:p>
          <a:p>
            <a:pPr lvl="1"/>
            <a:r>
              <a:rPr lang="en-US" sz="2900" dirty="0">
                <a:latin typeface="Helvetica"/>
                <a:cs typeface="Helvetica"/>
              </a:rPr>
              <a:t>High-performance GEMM</a:t>
            </a:r>
          </a:p>
          <a:p>
            <a:pPr lvl="1"/>
            <a:r>
              <a:rPr lang="en-US" sz="2900" dirty="0">
                <a:latin typeface="Helvetica"/>
                <a:cs typeface="Helvetica"/>
              </a:rPr>
              <a:t>High-performance </a:t>
            </a:r>
            <a:r>
              <a:rPr lang="en-US" sz="2900" dirty="0" err="1">
                <a:latin typeface="Helvetica"/>
                <a:cs typeface="Helvetica"/>
              </a:rPr>
              <a:t>Strassen</a:t>
            </a:r>
            <a:endParaRPr lang="en-US" sz="2900" dirty="0">
              <a:latin typeface="Helvetica"/>
              <a:cs typeface="Helvetica"/>
            </a:endParaRPr>
          </a:p>
          <a:p>
            <a:pPr lvl="1"/>
            <a:r>
              <a:rPr lang="en-US" sz="2900" dirty="0">
                <a:latin typeface="Helvetica"/>
                <a:cs typeface="Helvetica"/>
              </a:rPr>
              <a:t>High-performance Tensor Contraction</a:t>
            </a:r>
          </a:p>
          <a:p>
            <a:r>
              <a:rPr lang="en-US" sz="3300" dirty="0" err="1">
                <a:latin typeface="Helvetica"/>
                <a:cs typeface="Helvetica"/>
              </a:rPr>
              <a:t>Strassen’s</a:t>
            </a:r>
            <a:r>
              <a:rPr lang="en-US" sz="3300" dirty="0">
                <a:latin typeface="Helvetica"/>
                <a:cs typeface="Helvetica"/>
              </a:rPr>
              <a:t> </a:t>
            </a:r>
            <a:r>
              <a:rPr lang="en-US" sz="3300" dirty="0" smtClean="0">
                <a:latin typeface="Helvetica"/>
                <a:cs typeface="Helvetica"/>
              </a:rPr>
              <a:t>Algorithm </a:t>
            </a:r>
            <a:r>
              <a:rPr lang="en-US" sz="3300" dirty="0">
                <a:latin typeface="Helvetica"/>
                <a:cs typeface="Helvetica"/>
              </a:rPr>
              <a:t>for Tensor Contraction</a:t>
            </a:r>
          </a:p>
          <a:p>
            <a:r>
              <a:rPr lang="en-US" sz="3300" dirty="0">
                <a:latin typeface="Helvetica"/>
                <a:cs typeface="Helvetica"/>
              </a:rPr>
              <a:t>Performance Model</a:t>
            </a:r>
          </a:p>
          <a:p>
            <a:r>
              <a:rPr lang="en-US" sz="3300" dirty="0">
                <a:solidFill>
                  <a:srgbClr val="FF0000"/>
                </a:solidFill>
                <a:latin typeface="Helvetica"/>
                <a:cs typeface="Helvetica"/>
              </a:rPr>
              <a:t>Experiments</a:t>
            </a:r>
          </a:p>
          <a:p>
            <a:r>
              <a:rPr lang="en-US" sz="3300" dirty="0">
                <a:latin typeface="Helvetica"/>
                <a:cs typeface="Helvetica"/>
              </a:rPr>
              <a:t>Conclusion</a:t>
            </a:r>
          </a:p>
          <a:p>
            <a:endParaRPr lang="en-US" sz="3300" dirty="0">
              <a:latin typeface="Helvetica"/>
              <a:cs typeface="Helvetica"/>
            </a:endParaRPr>
          </a:p>
          <a:p>
            <a:endParaRPr lang="en-US" sz="3300" dirty="0">
              <a:latin typeface="Helvetica"/>
              <a:cs typeface="Helvetica"/>
            </a:endParaRP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048" y="6477956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3" descr="C:\Users\Jianyu\Downloads\proposal-of-marriage-1724676_19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447" y="4302949"/>
            <a:ext cx="3602605" cy="270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32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15"/>
    </mc:Choice>
    <mc:Fallback xmlns="">
      <p:transition advTm="215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Outline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300" dirty="0">
                <a:solidFill>
                  <a:srgbClr val="FF0000"/>
                </a:solidFill>
                <a:latin typeface="Helvetica"/>
                <a:cs typeface="Helvetica"/>
              </a:rPr>
              <a:t>Background</a:t>
            </a:r>
          </a:p>
          <a:p>
            <a:pPr lvl="1"/>
            <a:r>
              <a:rPr lang="en-US" sz="2900" dirty="0">
                <a:solidFill>
                  <a:srgbClr val="FF0000"/>
                </a:solidFill>
                <a:latin typeface="Helvetica"/>
                <a:cs typeface="Helvetica"/>
              </a:rPr>
              <a:t>High-performance GEMM</a:t>
            </a:r>
          </a:p>
          <a:p>
            <a:pPr lvl="1"/>
            <a:r>
              <a:rPr lang="en-US" sz="2900" dirty="0">
                <a:solidFill>
                  <a:srgbClr val="FF0000"/>
                </a:solidFill>
                <a:latin typeface="Helvetica"/>
                <a:cs typeface="Helvetica"/>
              </a:rPr>
              <a:t>High-performance </a:t>
            </a:r>
            <a:r>
              <a:rPr lang="en-US" sz="2900" dirty="0" err="1">
                <a:solidFill>
                  <a:srgbClr val="FF0000"/>
                </a:solidFill>
                <a:latin typeface="Helvetica"/>
                <a:cs typeface="Helvetica"/>
              </a:rPr>
              <a:t>Strassen</a:t>
            </a:r>
            <a:endParaRPr lang="en-US" sz="2900" dirty="0">
              <a:solidFill>
                <a:srgbClr val="FF0000"/>
              </a:solidFill>
              <a:latin typeface="Helvetica"/>
              <a:cs typeface="Helvetica"/>
            </a:endParaRPr>
          </a:p>
          <a:p>
            <a:pPr lvl="1"/>
            <a:r>
              <a:rPr lang="en-US" sz="2900" dirty="0">
                <a:solidFill>
                  <a:srgbClr val="FF0000"/>
                </a:solidFill>
                <a:latin typeface="Helvetica"/>
                <a:cs typeface="Helvetica"/>
              </a:rPr>
              <a:t>High-performance Tensor Contraction</a:t>
            </a:r>
          </a:p>
          <a:p>
            <a:r>
              <a:rPr lang="en-US" sz="3300" dirty="0" err="1">
                <a:latin typeface="Helvetica"/>
                <a:cs typeface="Helvetica"/>
              </a:rPr>
              <a:t>Strassen’s</a:t>
            </a:r>
            <a:r>
              <a:rPr lang="en-US" sz="3300" dirty="0">
                <a:latin typeface="Helvetica"/>
                <a:cs typeface="Helvetica"/>
              </a:rPr>
              <a:t> </a:t>
            </a:r>
            <a:r>
              <a:rPr lang="en-US" sz="3300" dirty="0" smtClean="0">
                <a:latin typeface="Helvetica"/>
                <a:cs typeface="Helvetica"/>
              </a:rPr>
              <a:t>Algorithm </a:t>
            </a:r>
            <a:r>
              <a:rPr lang="en-US" sz="3300" dirty="0">
                <a:latin typeface="Helvetica"/>
                <a:cs typeface="Helvetica"/>
              </a:rPr>
              <a:t>for Tensor Contraction</a:t>
            </a:r>
          </a:p>
          <a:p>
            <a:r>
              <a:rPr lang="en-US" sz="3300" dirty="0">
                <a:latin typeface="Helvetica"/>
                <a:cs typeface="Helvetica"/>
              </a:rPr>
              <a:t>Performance Model</a:t>
            </a:r>
          </a:p>
          <a:p>
            <a:r>
              <a:rPr lang="en-US" sz="3300" dirty="0">
                <a:latin typeface="Helvetica"/>
                <a:cs typeface="Helvetica"/>
              </a:rPr>
              <a:t>Experiments</a:t>
            </a:r>
          </a:p>
          <a:p>
            <a:r>
              <a:rPr lang="en-US" sz="3300" dirty="0">
                <a:latin typeface="Helvetica"/>
                <a:cs typeface="Helvetica"/>
              </a:rPr>
              <a:t>Conclusion</a:t>
            </a:r>
          </a:p>
          <a:p>
            <a:endParaRPr lang="en-US" sz="3300" dirty="0">
              <a:latin typeface="Helvetica"/>
              <a:cs typeface="Helvetica"/>
            </a:endParaRPr>
          </a:p>
          <a:p>
            <a:endParaRPr lang="en-US" sz="3300" dirty="0">
              <a:latin typeface="Helvetica"/>
              <a:cs typeface="Helvetica"/>
            </a:endParaRP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048" y="6477956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3" descr="C:\Users\Jianyu\Downloads\proposal-of-marriage-1724676_19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447" y="4302949"/>
            <a:ext cx="3602605" cy="270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983968" y="1419736"/>
            <a:ext cx="1996344" cy="382521"/>
          </a:xfrm>
          <a:prstGeom prst="rect">
            <a:avLst/>
          </a:prstGeom>
          <a:noFill/>
        </p:spPr>
        <p:txBody>
          <a:bodyPr wrap="square" lIns="91414" tIns="45707" rIns="91414" bIns="45707" rtlCol="0">
            <a:spAutoFit/>
          </a:bodyPr>
          <a:lstStyle/>
          <a:p>
            <a:r>
              <a:rPr 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Proposal</a:t>
            </a:r>
            <a:endParaRPr 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56944" y="5640436"/>
            <a:ext cx="1996344" cy="382521"/>
          </a:xfrm>
          <a:prstGeom prst="rect">
            <a:avLst/>
          </a:prstGeom>
          <a:noFill/>
        </p:spPr>
        <p:txBody>
          <a:bodyPr wrap="square" lIns="91414" tIns="45707" rIns="91414" bIns="45707" rtlCol="0">
            <a:spAutoFit/>
          </a:bodyPr>
          <a:lstStyle/>
          <a:p>
            <a:r>
              <a:rPr 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Marriage</a:t>
            </a:r>
            <a:endParaRPr 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8544543" y="1832277"/>
            <a:ext cx="140301" cy="3754116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91414" tIns="45707" rIns="91414" bIns="45707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20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15"/>
    </mc:Choice>
    <mc:Fallback xmlns="">
      <p:transition advTm="215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103"/>
            <a:ext cx="8229600" cy="1143000"/>
          </a:xfrm>
        </p:spPr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Synthetic Tensor Contractions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0992" y="852027"/>
            <a:ext cx="6248400" cy="307777"/>
          </a:xfrm>
          <a:prstGeom prst="rect">
            <a:avLst/>
          </a:prstGeom>
          <a:noFill/>
        </p:spPr>
        <p:txBody>
          <a:bodyPr wrap="square" lIns="91414" tIns="45707" rIns="91414" bIns="45707" rtlCol="0">
            <a:spAutoFit/>
          </a:bodyPr>
          <a:lstStyle/>
          <a:p>
            <a:r>
              <a:rPr lang="en-US" sz="1400" dirty="0">
                <a:latin typeface="Helvetica" pitchFamily="34" charset="0"/>
                <a:cs typeface="Helvetica" pitchFamily="34" charset="0"/>
              </a:rPr>
              <a:t>Intel Xeon E5-2680 v2 (Ivy Bridge, 10 core/socket)</a:t>
            </a:r>
          </a:p>
        </p:txBody>
      </p:sp>
      <p:pic>
        <p:nvPicPr>
          <p:cNvPr id="9" name="Picture 8" descr="Screen Shot 2017-09-10 at 8.01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8" y="1267884"/>
            <a:ext cx="6034812" cy="5430491"/>
          </a:xfrm>
          <a:prstGeom prst="rect">
            <a:avLst/>
          </a:prstGeom>
        </p:spPr>
      </p:pic>
      <p:pic>
        <p:nvPicPr>
          <p:cNvPr id="10" name="Picture 9" descr="Screen Shot 2017-07-03 at 4.43.4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0" y="2350739"/>
            <a:ext cx="3208370" cy="848315"/>
          </a:xfrm>
          <a:prstGeom prst="rect">
            <a:avLst/>
          </a:prstGeom>
        </p:spPr>
      </p:pic>
      <p:pic>
        <p:nvPicPr>
          <p:cNvPr id="14" name="Picture 13" descr="Screen Shot 2017-09-10 at 7.31.30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2" t="59315" r="4093" b="15369"/>
          <a:stretch/>
        </p:blipFill>
        <p:spPr>
          <a:xfrm>
            <a:off x="2044858" y="4485313"/>
            <a:ext cx="3733362" cy="1335620"/>
          </a:xfrm>
          <a:prstGeom prst="rect">
            <a:avLst/>
          </a:prstGeom>
        </p:spPr>
      </p:pic>
      <p:sp>
        <p:nvSpPr>
          <p:cNvPr id="1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048" y="6477956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30</a:t>
            </a:fld>
            <a:endParaRPr lang="en-US" dirty="0"/>
          </a:p>
        </p:txBody>
      </p:sp>
      <p:pic>
        <p:nvPicPr>
          <p:cNvPr id="16" name="Picture 15" descr="Screen Shot 2017-09-10 at 8.10.41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836" y="4538488"/>
            <a:ext cx="1839640" cy="409320"/>
          </a:xfrm>
          <a:prstGeom prst="rect">
            <a:avLst/>
          </a:prstGeom>
        </p:spPr>
      </p:pic>
      <p:pic>
        <p:nvPicPr>
          <p:cNvPr id="17" name="Picture 16" descr="Screen Shot 2017-09-10 at 8.15.35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796" y="5092593"/>
            <a:ext cx="2632437" cy="784249"/>
          </a:xfrm>
          <a:prstGeom prst="rect">
            <a:avLst/>
          </a:prstGeom>
        </p:spPr>
      </p:pic>
      <p:pic>
        <p:nvPicPr>
          <p:cNvPr id="18" name="Picture 17" descr="Screen Shot 2017-09-11 at 2.54.50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840" y="4079408"/>
            <a:ext cx="1204555" cy="321713"/>
          </a:xfrm>
          <a:prstGeom prst="rect">
            <a:avLst/>
          </a:prstGeom>
        </p:spPr>
      </p:pic>
      <p:pic>
        <p:nvPicPr>
          <p:cNvPr id="19" name="Picture 18" descr="Screen Shot 2017-05-08 at 10.40.15 A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704" y="5963966"/>
            <a:ext cx="2903704" cy="81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10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103"/>
            <a:ext cx="8229600" cy="1143000"/>
          </a:xfrm>
        </p:spPr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Synthetic Tensor Contractions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0992" y="852027"/>
            <a:ext cx="6248400" cy="307777"/>
          </a:xfrm>
          <a:prstGeom prst="rect">
            <a:avLst/>
          </a:prstGeom>
          <a:noFill/>
        </p:spPr>
        <p:txBody>
          <a:bodyPr wrap="square" lIns="91414" tIns="45707" rIns="91414" bIns="45707" rtlCol="0">
            <a:spAutoFit/>
          </a:bodyPr>
          <a:lstStyle/>
          <a:p>
            <a:r>
              <a:rPr lang="en-US" sz="1400" dirty="0">
                <a:latin typeface="Helvetica" pitchFamily="34" charset="0"/>
                <a:cs typeface="Helvetica" pitchFamily="34" charset="0"/>
              </a:rPr>
              <a:t>Intel Xeon E5-2680 v2 (Ivy Bridge, 10 core/socket)</a:t>
            </a:r>
          </a:p>
        </p:txBody>
      </p:sp>
      <p:pic>
        <p:nvPicPr>
          <p:cNvPr id="9" name="Picture 8" descr="Screen Shot 2017-09-10 at 8.01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8" y="1267884"/>
            <a:ext cx="6034812" cy="5430491"/>
          </a:xfrm>
          <a:prstGeom prst="rect">
            <a:avLst/>
          </a:prstGeom>
        </p:spPr>
      </p:pic>
      <p:pic>
        <p:nvPicPr>
          <p:cNvPr id="5" name="Picture 4" descr="Screen Shot 2017-09-10 at 7.31.30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0" t="10611" r="2355" b="14311"/>
          <a:stretch/>
        </p:blipFill>
        <p:spPr>
          <a:xfrm>
            <a:off x="1080931" y="1915840"/>
            <a:ext cx="4796632" cy="3961001"/>
          </a:xfrm>
          <a:prstGeom prst="rect">
            <a:avLst/>
          </a:prstGeom>
        </p:spPr>
      </p:pic>
      <p:pic>
        <p:nvPicPr>
          <p:cNvPr id="12" name="Picture 11" descr="Screen Shot 2017-07-03 at 4.43.4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0" y="2350739"/>
            <a:ext cx="3208370" cy="848315"/>
          </a:xfrm>
          <a:prstGeom prst="rect">
            <a:avLst/>
          </a:prstGeom>
        </p:spPr>
      </p:pic>
      <p:pic>
        <p:nvPicPr>
          <p:cNvPr id="13" name="Picture 12" descr="Screen Shot 2017-09-10 at 8.10.41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836" y="4538488"/>
            <a:ext cx="1839640" cy="409320"/>
          </a:xfrm>
          <a:prstGeom prst="rect">
            <a:avLst/>
          </a:prstGeom>
        </p:spPr>
      </p:pic>
      <p:pic>
        <p:nvPicPr>
          <p:cNvPr id="14" name="Picture 13" descr="Screen Shot 2017-09-10 at 8.15.35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796" y="5092593"/>
            <a:ext cx="2632437" cy="784249"/>
          </a:xfrm>
          <a:prstGeom prst="rect">
            <a:avLst/>
          </a:prstGeom>
        </p:spPr>
      </p:pic>
      <p:sp>
        <p:nvSpPr>
          <p:cNvPr id="1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048" y="6477956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31</a:t>
            </a:fld>
            <a:endParaRPr lang="en-US" dirty="0"/>
          </a:p>
        </p:txBody>
      </p:sp>
      <p:pic>
        <p:nvPicPr>
          <p:cNvPr id="4" name="Picture 3" descr="Screen Shot 2017-09-11 at 2.54.50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840" y="4079408"/>
            <a:ext cx="1204555" cy="321713"/>
          </a:xfrm>
          <a:prstGeom prst="rect">
            <a:avLst/>
          </a:prstGeom>
        </p:spPr>
      </p:pic>
      <p:pic>
        <p:nvPicPr>
          <p:cNvPr id="16" name="Picture 15" descr="Screen Shot 2017-05-08 at 10.40.15 A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704" y="5963966"/>
            <a:ext cx="2903704" cy="81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6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103"/>
            <a:ext cx="8229600" cy="1143000"/>
          </a:xfrm>
        </p:spPr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Synthetic Tensor Contractions</a:t>
            </a:r>
            <a:endParaRPr lang="en-US" dirty="0"/>
          </a:p>
        </p:txBody>
      </p:sp>
      <p:pic>
        <p:nvPicPr>
          <p:cNvPr id="4" name="Picture 3" descr="Screen Shot 2017-07-04 at 2.00.0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" r="65501" b="49962"/>
          <a:stretch/>
        </p:blipFill>
        <p:spPr>
          <a:xfrm>
            <a:off x="54944" y="1040683"/>
            <a:ext cx="3106510" cy="28879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0992" y="852027"/>
            <a:ext cx="6248400" cy="307777"/>
          </a:xfrm>
          <a:prstGeom prst="rect">
            <a:avLst/>
          </a:prstGeom>
          <a:noFill/>
        </p:spPr>
        <p:txBody>
          <a:bodyPr wrap="square" lIns="91414" tIns="45707" rIns="91414" bIns="45707" rtlCol="0">
            <a:spAutoFit/>
          </a:bodyPr>
          <a:lstStyle/>
          <a:p>
            <a:r>
              <a:rPr lang="en-US" sz="1400" dirty="0">
                <a:latin typeface="Helvetica" pitchFamily="34" charset="0"/>
                <a:cs typeface="Helvetica" pitchFamily="34" charset="0"/>
              </a:rPr>
              <a:t>Intel Xeon E5-2680 v2 (Ivy Bridge, 10 core/socket)</a:t>
            </a: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048" y="6477956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32</a:t>
            </a:fld>
            <a:endParaRPr lang="en-US" dirty="0"/>
          </a:p>
        </p:txBody>
      </p:sp>
      <p:pic>
        <p:nvPicPr>
          <p:cNvPr id="10" name="Picture 9" descr="Screen Shot 2017-09-10 at 8.14.17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884"/>
          <a:stretch/>
        </p:blipFill>
        <p:spPr>
          <a:xfrm>
            <a:off x="54943" y="4152769"/>
            <a:ext cx="3050360" cy="688767"/>
          </a:xfrm>
          <a:prstGeom prst="rect">
            <a:avLst/>
          </a:prstGeom>
        </p:spPr>
      </p:pic>
      <p:pic>
        <p:nvPicPr>
          <p:cNvPr id="11" name="Picture 10" descr="Screen Shot 2017-07-03 at 4.43.4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4" y="5144739"/>
            <a:ext cx="2747553" cy="726472"/>
          </a:xfrm>
          <a:prstGeom prst="rect">
            <a:avLst/>
          </a:prstGeom>
        </p:spPr>
      </p:pic>
      <p:pic>
        <p:nvPicPr>
          <p:cNvPr id="13" name="Picture 12" descr="Screen Shot 2017-05-08 at 10.40.15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5" y="5963966"/>
            <a:ext cx="2903704" cy="81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18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103"/>
            <a:ext cx="8229600" cy="1143000"/>
          </a:xfrm>
        </p:spPr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Synthetic Tensor Contractions</a:t>
            </a:r>
            <a:endParaRPr lang="en-US" dirty="0"/>
          </a:p>
        </p:txBody>
      </p:sp>
      <p:pic>
        <p:nvPicPr>
          <p:cNvPr id="4" name="Picture 3" descr="Screen Shot 2017-07-04 at 2.00.0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" r="1621" b="49962"/>
          <a:stretch/>
        </p:blipFill>
        <p:spPr>
          <a:xfrm>
            <a:off x="54947" y="1040683"/>
            <a:ext cx="9045655" cy="28879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0992" y="852027"/>
            <a:ext cx="6248400" cy="307777"/>
          </a:xfrm>
          <a:prstGeom prst="rect">
            <a:avLst/>
          </a:prstGeom>
          <a:noFill/>
        </p:spPr>
        <p:txBody>
          <a:bodyPr wrap="square" lIns="91414" tIns="45707" rIns="91414" bIns="45707" rtlCol="0">
            <a:spAutoFit/>
          </a:bodyPr>
          <a:lstStyle/>
          <a:p>
            <a:r>
              <a:rPr lang="en-US" sz="1400" dirty="0">
                <a:latin typeface="Helvetica" pitchFamily="34" charset="0"/>
                <a:cs typeface="Helvetica" pitchFamily="34" charset="0"/>
              </a:rPr>
              <a:t>Intel Xeon E5-2680 v2 (Ivy Bridge, 10 core/socket)</a:t>
            </a: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048" y="6477956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33</a:t>
            </a:fld>
            <a:endParaRPr lang="en-US" dirty="0"/>
          </a:p>
        </p:txBody>
      </p:sp>
      <p:pic>
        <p:nvPicPr>
          <p:cNvPr id="10" name="Picture 9" descr="Screen Shot 2017-09-10 at 8.14.17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884"/>
          <a:stretch/>
        </p:blipFill>
        <p:spPr>
          <a:xfrm>
            <a:off x="54943" y="4152769"/>
            <a:ext cx="3050360" cy="688767"/>
          </a:xfrm>
          <a:prstGeom prst="rect">
            <a:avLst/>
          </a:prstGeom>
        </p:spPr>
      </p:pic>
      <p:pic>
        <p:nvPicPr>
          <p:cNvPr id="12" name="Picture 11" descr="Screen Shot 2017-09-10 at 8.14.17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43" b="37441"/>
          <a:stretch/>
        </p:blipFill>
        <p:spPr>
          <a:xfrm>
            <a:off x="3314582" y="4212533"/>
            <a:ext cx="3050360" cy="688767"/>
          </a:xfrm>
          <a:prstGeom prst="rect">
            <a:avLst/>
          </a:prstGeom>
        </p:spPr>
      </p:pic>
      <p:pic>
        <p:nvPicPr>
          <p:cNvPr id="13" name="Picture 12" descr="Screen Shot 2017-09-10 at 8.14.17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43" r="5811" b="2441"/>
          <a:stretch/>
        </p:blipFill>
        <p:spPr>
          <a:xfrm>
            <a:off x="6227489" y="4212533"/>
            <a:ext cx="2873112" cy="688767"/>
          </a:xfrm>
          <a:prstGeom prst="rect">
            <a:avLst/>
          </a:prstGeom>
        </p:spPr>
      </p:pic>
      <p:pic>
        <p:nvPicPr>
          <p:cNvPr id="14" name="Picture 13" descr="Screen Shot 2017-07-03 at 4.43.4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4" y="5144739"/>
            <a:ext cx="2747553" cy="726472"/>
          </a:xfrm>
          <a:prstGeom prst="rect">
            <a:avLst/>
          </a:prstGeom>
        </p:spPr>
      </p:pic>
      <p:pic>
        <p:nvPicPr>
          <p:cNvPr id="15" name="Picture 14" descr="Screen Shot 2017-05-08 at 10.40.15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5" y="5963966"/>
            <a:ext cx="2903704" cy="818799"/>
          </a:xfrm>
          <a:prstGeom prst="rect">
            <a:avLst/>
          </a:prstGeom>
        </p:spPr>
      </p:pic>
      <p:pic>
        <p:nvPicPr>
          <p:cNvPr id="16" name="Picture 15" descr="rankk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097" y="5979441"/>
            <a:ext cx="2680962" cy="841830"/>
          </a:xfrm>
          <a:prstGeom prst="rect">
            <a:avLst/>
          </a:prstGeom>
        </p:spPr>
      </p:pic>
      <p:pic>
        <p:nvPicPr>
          <p:cNvPr id="3" name="Picture 2" descr="Screen Shot 2017-09-11 at 4.52.18 PM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3"/>
          <a:stretch/>
        </p:blipFill>
        <p:spPr>
          <a:xfrm>
            <a:off x="6227488" y="5703703"/>
            <a:ext cx="2916514" cy="112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5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103"/>
            <a:ext cx="8229600" cy="1143000"/>
          </a:xfrm>
        </p:spPr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Synthetic Tensor Contractions</a:t>
            </a:r>
            <a:endParaRPr lang="en-US" dirty="0"/>
          </a:p>
        </p:txBody>
      </p:sp>
      <p:pic>
        <p:nvPicPr>
          <p:cNvPr id="4" name="Picture 3" descr="Screen Shot 2017-07-04 at 2.00.0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" r="1621" b="1365"/>
          <a:stretch/>
        </p:blipFill>
        <p:spPr>
          <a:xfrm>
            <a:off x="54947" y="1040681"/>
            <a:ext cx="9045655" cy="56928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0992" y="852027"/>
            <a:ext cx="6248400" cy="307777"/>
          </a:xfrm>
          <a:prstGeom prst="rect">
            <a:avLst/>
          </a:prstGeom>
          <a:noFill/>
        </p:spPr>
        <p:txBody>
          <a:bodyPr wrap="square" lIns="91414" tIns="45707" rIns="91414" bIns="45707" rtlCol="0">
            <a:spAutoFit/>
          </a:bodyPr>
          <a:lstStyle/>
          <a:p>
            <a:r>
              <a:rPr lang="en-US" sz="1400" dirty="0">
                <a:latin typeface="Helvetica" pitchFamily="34" charset="0"/>
                <a:cs typeface="Helvetica" pitchFamily="34" charset="0"/>
              </a:rPr>
              <a:t>Intel Xeon E5-2680 v2 (Ivy Bridge, 10 core/socket)</a:t>
            </a:r>
          </a:p>
        </p:txBody>
      </p:sp>
    </p:spTree>
    <p:extLst>
      <p:ext uri="{BB962C8B-B14F-4D97-AF65-F5344CB8AC3E}">
        <p14:creationId xmlns:p14="http://schemas.microsoft.com/office/powerpoint/2010/main" val="393554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762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Real-world Benchmark</a:t>
            </a:r>
          </a:p>
        </p:txBody>
      </p:sp>
      <p:pic>
        <p:nvPicPr>
          <p:cNvPr id="4" name="Picture 3" descr="Screen Shot 2017-07-03 at 5.16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02" y="1425754"/>
            <a:ext cx="9144000" cy="38338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23463" y="5542608"/>
            <a:ext cx="2413000" cy="469083"/>
          </a:xfrm>
          <a:prstGeom prst="rect">
            <a:avLst/>
          </a:prstGeom>
        </p:spPr>
        <p:txBody>
          <a:bodyPr wrap="square" lIns="91377" tIns="45688" rIns="91377" bIns="45688">
            <a:spAutoFit/>
          </a:bodyPr>
          <a:lstStyle/>
          <a:p>
            <a:r>
              <a:rPr lang="nb-NO" sz="2400" dirty="0">
                <a:latin typeface="Helvetica"/>
                <a:cs typeface="Helvetica"/>
              </a:rPr>
              <a:t>is </a:t>
            </a:r>
            <a:r>
              <a:rPr lang="nb-NO" sz="2400" dirty="0" err="1">
                <a:latin typeface="Helvetica"/>
                <a:cs typeface="Helvetica"/>
              </a:rPr>
              <a:t>denoted</a:t>
            </a:r>
            <a:r>
              <a:rPr lang="nb-NO" sz="2400" dirty="0">
                <a:latin typeface="Helvetica"/>
                <a:cs typeface="Helvetica"/>
              </a:rPr>
              <a:t> as</a:t>
            </a:r>
            <a:endParaRPr lang="en-US" sz="2400" dirty="0">
              <a:latin typeface="Helvetica"/>
              <a:cs typeface="Helvetica"/>
            </a:endParaRPr>
          </a:p>
        </p:txBody>
      </p:sp>
      <p:pic>
        <p:nvPicPr>
          <p:cNvPr id="7" name="Picture 6" descr="Screen Shot 2017-07-05 at 9.07.57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173"/>
          <a:stretch/>
        </p:blipFill>
        <p:spPr>
          <a:xfrm>
            <a:off x="1194592" y="5620750"/>
            <a:ext cx="2616976" cy="332006"/>
          </a:xfrm>
          <a:prstGeom prst="rect">
            <a:avLst/>
          </a:prstGeom>
        </p:spPr>
      </p:pic>
      <p:pic>
        <p:nvPicPr>
          <p:cNvPr id="8" name="Picture 7" descr="Screen Shot 2017-07-05 at 9.07.57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52" r="2063"/>
          <a:stretch/>
        </p:blipFill>
        <p:spPr>
          <a:xfrm>
            <a:off x="6258231" y="5614323"/>
            <a:ext cx="2096880" cy="3677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6389" y="6225454"/>
            <a:ext cx="9367614" cy="584776"/>
          </a:xfrm>
          <a:prstGeom prst="rect">
            <a:avLst/>
          </a:prstGeom>
        </p:spPr>
        <p:txBody>
          <a:bodyPr wrap="square" lIns="91414" tIns="45707" rIns="91414" bIns="45707">
            <a:spAutoFit/>
          </a:bodyPr>
          <a:lstStyle/>
          <a:p>
            <a:r>
              <a:rPr lang="en-US" sz="1600" dirty="0">
                <a:latin typeface="Times"/>
                <a:cs typeface="Times"/>
              </a:rPr>
              <a:t>Paul Springer, and Paolo </a:t>
            </a:r>
            <a:r>
              <a:rPr lang="en-US" sz="1600" dirty="0" err="1">
                <a:latin typeface="Times"/>
                <a:cs typeface="Times"/>
              </a:rPr>
              <a:t>Bientinesi</a:t>
            </a:r>
            <a:r>
              <a:rPr lang="en-US" sz="1600" dirty="0">
                <a:latin typeface="Times"/>
                <a:cs typeface="Times"/>
              </a:rPr>
              <a:t>. "Design of a high-performance GEMM-like tensor-tensor multiplication." </a:t>
            </a:r>
            <a:r>
              <a:rPr lang="en-US" sz="1600" dirty="0" err="1">
                <a:latin typeface="Times"/>
                <a:cs typeface="Times"/>
              </a:rPr>
              <a:t>arXiv</a:t>
            </a:r>
            <a:r>
              <a:rPr lang="en-US" sz="1600" dirty="0">
                <a:latin typeface="Times"/>
                <a:cs typeface="Times"/>
              </a:rPr>
              <a:t> preprint arXiv:1607.00145 (2016).</a:t>
            </a:r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048" y="6477956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35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0992" y="879435"/>
            <a:ext cx="6248400" cy="307777"/>
          </a:xfrm>
          <a:prstGeom prst="rect">
            <a:avLst/>
          </a:prstGeom>
          <a:noFill/>
        </p:spPr>
        <p:txBody>
          <a:bodyPr wrap="square" lIns="91414" tIns="45707" rIns="91414" bIns="45707" rtlCol="0">
            <a:spAutoFit/>
          </a:bodyPr>
          <a:lstStyle/>
          <a:p>
            <a:r>
              <a:rPr lang="en-US" sz="1400" dirty="0">
                <a:latin typeface="Helvetica" pitchFamily="34" charset="0"/>
                <a:cs typeface="Helvetica" pitchFamily="34" charset="0"/>
              </a:rPr>
              <a:t>Intel Xeon E5-2680 v2 (Ivy Bridge, 10 core/socket)</a:t>
            </a:r>
          </a:p>
        </p:txBody>
      </p:sp>
    </p:spTree>
    <p:extLst>
      <p:ext uri="{BB962C8B-B14F-4D97-AF65-F5344CB8AC3E}">
        <p14:creationId xmlns:p14="http://schemas.microsoft.com/office/powerpoint/2010/main" val="408379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8824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Helvetica"/>
                <a:cs typeface="Helvetica"/>
              </a:rPr>
              <a:t>Distributed Memory Experiments</a:t>
            </a:r>
            <a:endParaRPr lang="en-US" dirty="0"/>
          </a:p>
        </p:txBody>
      </p:sp>
      <p:pic>
        <p:nvPicPr>
          <p:cNvPr id="4" name="Picture 3" descr="Screen Shot 2017-06-27 at 5.21.28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8"/>
          <a:stretch/>
        </p:blipFill>
        <p:spPr>
          <a:xfrm>
            <a:off x="52292" y="1201505"/>
            <a:ext cx="5120066" cy="476346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1245" y="6049655"/>
            <a:ext cx="8852199" cy="784830"/>
          </a:xfrm>
          <a:prstGeom prst="rect">
            <a:avLst/>
          </a:prstGeom>
        </p:spPr>
        <p:txBody>
          <a:bodyPr wrap="square" lIns="91414" tIns="45707" rIns="91414" bIns="45707">
            <a:spAutoFit/>
          </a:bodyPr>
          <a:lstStyle/>
          <a:p>
            <a:r>
              <a:rPr lang="en-US" sz="1500" dirty="0" err="1">
                <a:latin typeface="Times"/>
                <a:cs typeface="Times"/>
              </a:rPr>
              <a:t>Solomonik</a:t>
            </a:r>
            <a:r>
              <a:rPr lang="en-US" sz="1500" dirty="0">
                <a:latin typeface="Times"/>
                <a:cs typeface="Times"/>
              </a:rPr>
              <a:t>, Edgar, Devin Matthews, Jeff Hammond, and James </a:t>
            </a:r>
            <a:r>
              <a:rPr lang="en-US" sz="1500" dirty="0" err="1">
                <a:latin typeface="Times"/>
                <a:cs typeface="Times"/>
              </a:rPr>
              <a:t>Demmel</a:t>
            </a:r>
            <a:r>
              <a:rPr lang="en-US" sz="1500" dirty="0">
                <a:latin typeface="Times"/>
                <a:cs typeface="Times"/>
              </a:rPr>
              <a:t>. "Cyclops tensor framework: Reducing communication and eliminating load imbalance in massively parallel contractions." In Parallel &amp; Distributed Processing (IPDPS), 2013 IEEE 27th International Symposium on, pp. 813-824. IEEE, 2013.</a:t>
            </a:r>
          </a:p>
        </p:txBody>
      </p:sp>
      <p:sp>
        <p:nvSpPr>
          <p:cNvPr id="19" name="Text Box 406"/>
          <p:cNvSpPr txBox="1">
            <a:spLocks noChangeArrowheads="1"/>
          </p:cNvSpPr>
          <p:nvPr/>
        </p:nvSpPr>
        <p:spPr bwMode="auto">
          <a:xfrm>
            <a:off x="4347890" y="1158747"/>
            <a:ext cx="5349838" cy="2469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9900" tIns="639900" rIns="639900" bIns="639900">
            <a:spAutoFit/>
          </a:bodyPr>
          <a:lstStyle>
            <a:lvl1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1pPr>
            <a:lvl2pPr marL="742950" indent="-285750"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2pPr>
            <a:lvl3pPr marL="1143000" indent="-228600"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3pPr>
            <a:lvl4pPr marL="1600200" indent="-228600"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4pPr>
            <a:lvl5pPr marL="2057400" indent="-228600"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Helvetica"/>
                <a:cs typeface="Helvetica"/>
              </a:rPr>
              <a:t>Weak scalability performance result of the various implementations for a 4-D tensor contraction CCSD application on distributed memory: </a:t>
            </a:r>
          </a:p>
        </p:txBody>
      </p:sp>
      <p:pic>
        <p:nvPicPr>
          <p:cNvPr id="21" name="Picture 20" descr="Screen Shot 2017-06-27 at 5.21.5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258" y="3014992"/>
            <a:ext cx="2962558" cy="353411"/>
          </a:xfrm>
          <a:prstGeom prst="rect">
            <a:avLst/>
          </a:prstGeom>
        </p:spPr>
      </p:pic>
      <p:pic>
        <p:nvPicPr>
          <p:cNvPr id="22" name="Picture 21" descr="Screen Shot 2017-07-03 at 5.28.54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" r="2148"/>
          <a:stretch/>
        </p:blipFill>
        <p:spPr>
          <a:xfrm>
            <a:off x="4927295" y="3579971"/>
            <a:ext cx="4053840" cy="965201"/>
          </a:xfrm>
          <a:prstGeom prst="rect">
            <a:avLst/>
          </a:prstGeom>
        </p:spPr>
      </p:pic>
      <p:sp>
        <p:nvSpPr>
          <p:cNvPr id="24" name="Text Box 406"/>
          <p:cNvSpPr txBox="1">
            <a:spLocks noChangeArrowheads="1"/>
          </p:cNvSpPr>
          <p:nvPr/>
        </p:nvSpPr>
        <p:spPr bwMode="auto">
          <a:xfrm>
            <a:off x="4386711" y="4121384"/>
            <a:ext cx="5349838" cy="1806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9900" tIns="639900" rIns="639900" bIns="639900">
            <a:spAutoFit/>
          </a:bodyPr>
          <a:lstStyle>
            <a:lvl1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1pPr>
            <a:lvl2pPr marL="742950" indent="-285750"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2pPr>
            <a:lvl3pPr marL="1143000" indent="-228600"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3pPr>
            <a:lvl4pPr marL="1600200" indent="-228600"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4pPr>
            <a:lvl5pPr marL="2057400" indent="-228600"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9pPr>
          </a:lstStyle>
          <a:p>
            <a:r>
              <a:rPr lang="en-US" sz="1600" dirty="0">
                <a:latin typeface="Helvetica"/>
                <a:cs typeface="Helvetica"/>
              </a:rPr>
              <a:t>CTF shows the performance of the Cyclops Tensor Framework (linked with Intel MKL).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048" y="6477956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20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Outline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300" dirty="0">
                <a:latin typeface="Helvetica"/>
                <a:cs typeface="Helvetica"/>
              </a:rPr>
              <a:t>Background</a:t>
            </a:r>
          </a:p>
          <a:p>
            <a:pPr lvl="1"/>
            <a:r>
              <a:rPr lang="en-US" sz="2900" dirty="0">
                <a:latin typeface="Helvetica"/>
                <a:cs typeface="Helvetica"/>
              </a:rPr>
              <a:t>High-performance GEMM</a:t>
            </a:r>
          </a:p>
          <a:p>
            <a:pPr lvl="1"/>
            <a:r>
              <a:rPr lang="en-US" sz="2900" dirty="0">
                <a:latin typeface="Helvetica"/>
                <a:cs typeface="Helvetica"/>
              </a:rPr>
              <a:t>High-performance </a:t>
            </a:r>
            <a:r>
              <a:rPr lang="en-US" sz="2900" dirty="0" err="1">
                <a:latin typeface="Helvetica"/>
                <a:cs typeface="Helvetica"/>
              </a:rPr>
              <a:t>Strassen</a:t>
            </a:r>
            <a:endParaRPr lang="en-US" sz="2900" dirty="0">
              <a:latin typeface="Helvetica"/>
              <a:cs typeface="Helvetica"/>
            </a:endParaRPr>
          </a:p>
          <a:p>
            <a:pPr lvl="1"/>
            <a:r>
              <a:rPr lang="en-US" sz="2900" dirty="0">
                <a:latin typeface="Helvetica"/>
                <a:cs typeface="Helvetica"/>
              </a:rPr>
              <a:t>High-performance Tensor Contraction</a:t>
            </a:r>
          </a:p>
          <a:p>
            <a:r>
              <a:rPr lang="en-US" sz="3300" dirty="0" err="1">
                <a:latin typeface="Helvetica"/>
                <a:cs typeface="Helvetica"/>
              </a:rPr>
              <a:t>Strassen’s</a:t>
            </a:r>
            <a:r>
              <a:rPr lang="en-US" sz="3300" dirty="0">
                <a:latin typeface="Helvetica"/>
                <a:cs typeface="Helvetica"/>
              </a:rPr>
              <a:t> </a:t>
            </a:r>
            <a:r>
              <a:rPr lang="en-US" sz="3300" dirty="0" smtClean="0">
                <a:latin typeface="Helvetica"/>
                <a:cs typeface="Helvetica"/>
              </a:rPr>
              <a:t>Algorithm </a:t>
            </a:r>
            <a:r>
              <a:rPr lang="en-US" sz="3300" dirty="0">
                <a:latin typeface="Helvetica"/>
                <a:cs typeface="Helvetica"/>
              </a:rPr>
              <a:t>for Tensor Contraction</a:t>
            </a:r>
          </a:p>
          <a:p>
            <a:r>
              <a:rPr lang="en-US" sz="3300" dirty="0">
                <a:latin typeface="Helvetica"/>
                <a:cs typeface="Helvetica"/>
              </a:rPr>
              <a:t>Performance Model</a:t>
            </a:r>
          </a:p>
          <a:p>
            <a:r>
              <a:rPr lang="en-US" sz="3300" dirty="0">
                <a:latin typeface="Helvetica"/>
                <a:cs typeface="Helvetica"/>
              </a:rPr>
              <a:t>Experiments</a:t>
            </a:r>
          </a:p>
          <a:p>
            <a:r>
              <a:rPr lang="en-US" sz="3300" dirty="0">
                <a:solidFill>
                  <a:srgbClr val="FF0000"/>
                </a:solidFill>
                <a:latin typeface="Helvetica"/>
                <a:cs typeface="Helvetica"/>
              </a:rPr>
              <a:t>Conclusion</a:t>
            </a:r>
          </a:p>
          <a:p>
            <a:endParaRPr lang="en-US" sz="3300" dirty="0">
              <a:latin typeface="Helvetica"/>
              <a:cs typeface="Helvetica"/>
            </a:endParaRPr>
          </a:p>
          <a:p>
            <a:endParaRPr lang="en-US" sz="3300" dirty="0">
              <a:latin typeface="Helvetica"/>
              <a:cs typeface="Helvetica"/>
            </a:endParaRP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048" y="6477956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37</a:t>
            </a:fld>
            <a:endParaRPr lang="en-US" dirty="0"/>
          </a:p>
        </p:txBody>
      </p:sp>
      <p:pic>
        <p:nvPicPr>
          <p:cNvPr id="5" name="Picture 3" descr="C:\Users\Jianyu\Downloads\proposal-of-marriage-1724676_19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447" y="4302949"/>
            <a:ext cx="3602605" cy="270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99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15"/>
    </mc:Choice>
    <mc:Fallback xmlns="">
      <p:transition advTm="215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Conclusion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942" y="1536940"/>
            <a:ext cx="8837706" cy="4525963"/>
          </a:xfrm>
        </p:spPr>
        <p:txBody>
          <a:bodyPr>
            <a:noAutofit/>
          </a:bodyPr>
          <a:lstStyle/>
          <a:p>
            <a:r>
              <a:rPr lang="en-US" sz="2400" dirty="0">
                <a:latin typeface="Helvetica"/>
                <a:cs typeface="Helvetica"/>
              </a:rPr>
              <a:t>First work to leverage </a:t>
            </a:r>
            <a:r>
              <a:rPr lang="en-US" sz="2400" dirty="0" err="1">
                <a:latin typeface="Helvetica"/>
                <a:cs typeface="Helvetica"/>
              </a:rPr>
              <a:t>Strassen’s</a:t>
            </a:r>
            <a:r>
              <a:rPr lang="en-US" sz="2400" dirty="0">
                <a:latin typeface="Helvetica"/>
                <a:cs typeface="Helvetica"/>
              </a:rPr>
              <a:t> Algorithm for Tensor Contraction.</a:t>
            </a:r>
          </a:p>
          <a:p>
            <a:endParaRPr lang="en-US" sz="2400" dirty="0">
              <a:latin typeface="Helvetica"/>
              <a:cs typeface="Helvetica"/>
            </a:endParaRPr>
          </a:p>
          <a:p>
            <a:r>
              <a:rPr lang="en-US" sz="2400" dirty="0">
                <a:latin typeface="Helvetica"/>
                <a:cs typeface="Helvetica"/>
              </a:rPr>
              <a:t>Fusing matrix summation and permutations with packing and micro-kernel operations inside GEMM.</a:t>
            </a:r>
          </a:p>
          <a:p>
            <a:endParaRPr lang="en-US" sz="2400" dirty="0">
              <a:latin typeface="Helvetica"/>
              <a:cs typeface="Helvetica"/>
            </a:endParaRPr>
          </a:p>
          <a:p>
            <a:r>
              <a:rPr lang="en-US" sz="2400" dirty="0">
                <a:latin typeface="Helvetica"/>
                <a:cs typeface="Helvetica"/>
              </a:rPr>
              <a:t>Avoiding explicit transpositions and extra workspace, and reducing the overhead of memory movement.</a:t>
            </a:r>
          </a:p>
          <a:p>
            <a:endParaRPr lang="en-US" sz="2400" dirty="0">
              <a:latin typeface="Helvetica"/>
              <a:cs typeface="Helvetica"/>
            </a:endParaRPr>
          </a:p>
          <a:p>
            <a:r>
              <a:rPr lang="en-US" sz="2400" dirty="0">
                <a:latin typeface="Helvetica"/>
                <a:cs typeface="Helvetica"/>
              </a:rPr>
              <a:t>Achieving ~1.3x speedup on single core, multicore, and distributed memory parallel architectures.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048" y="6477956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93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57" y="1056453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Acknowledgement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5077" y="3607331"/>
            <a:ext cx="8973171" cy="3962981"/>
          </a:xfrm>
          <a:prstGeom prst="rect">
            <a:avLst/>
          </a:prstGeom>
          <a:noFill/>
        </p:spPr>
        <p:txBody>
          <a:bodyPr wrap="square" lIns="84174" tIns="42087" rIns="84174" bIns="42087" rtlCol="0">
            <a:spAutoFit/>
          </a:bodyPr>
          <a:lstStyle/>
          <a:p>
            <a:r>
              <a:rPr lang="en-US" dirty="0" smtClean="0">
                <a:latin typeface="Times"/>
                <a:cs typeface="Times"/>
              </a:rPr>
              <a:t>- NSF grants ACI-1550493, CCF-1714091</a:t>
            </a:r>
            <a:r>
              <a:rPr lang="en-US" dirty="0">
                <a:latin typeface="Times"/>
                <a:cs typeface="Times"/>
              </a:rPr>
              <a:t>.</a:t>
            </a:r>
            <a:endParaRPr lang="en-US" dirty="0" smtClean="0">
              <a:latin typeface="Times"/>
              <a:cs typeface="Times"/>
            </a:endParaRPr>
          </a:p>
          <a:p>
            <a:r>
              <a:rPr lang="en-US" dirty="0">
                <a:latin typeface="Times"/>
                <a:cs typeface="Times"/>
              </a:rPr>
              <a:t>- </a:t>
            </a:r>
            <a:r>
              <a:rPr lang="en-US" dirty="0" smtClean="0">
                <a:latin typeface="Times"/>
                <a:cs typeface="Times"/>
              </a:rPr>
              <a:t>A gift from Qualcomm Foundation.</a:t>
            </a:r>
            <a:endParaRPr lang="en-US" dirty="0">
              <a:latin typeface="Times"/>
              <a:cs typeface="Times"/>
            </a:endParaRPr>
          </a:p>
          <a:p>
            <a:r>
              <a:rPr lang="en-US" dirty="0" smtClean="0">
                <a:latin typeface="Times"/>
                <a:cs typeface="Times"/>
              </a:rPr>
              <a:t>- Intel </a:t>
            </a:r>
            <a:r>
              <a:rPr lang="en-US" dirty="0">
                <a:latin typeface="Times"/>
                <a:cs typeface="Times"/>
              </a:rPr>
              <a:t>Corporation through an </a:t>
            </a:r>
            <a:r>
              <a:rPr lang="en-US" dirty="0" smtClean="0">
                <a:latin typeface="Times"/>
                <a:cs typeface="Times"/>
              </a:rPr>
              <a:t>Intel </a:t>
            </a:r>
            <a:r>
              <a:rPr lang="en-US" dirty="0">
                <a:latin typeface="Times"/>
                <a:cs typeface="Times"/>
              </a:rPr>
              <a:t>Parallel Computing </a:t>
            </a:r>
            <a:r>
              <a:rPr lang="en-US" dirty="0" smtClean="0">
                <a:latin typeface="Times"/>
                <a:cs typeface="Times"/>
              </a:rPr>
              <a:t>Center (IPCC).</a:t>
            </a:r>
          </a:p>
          <a:p>
            <a:r>
              <a:rPr lang="en-US" dirty="0" smtClean="0">
                <a:latin typeface="Times"/>
                <a:cs typeface="Times"/>
              </a:rPr>
              <a:t>- Access </a:t>
            </a:r>
            <a:r>
              <a:rPr lang="en-US" dirty="0">
                <a:latin typeface="Times"/>
                <a:cs typeface="Times"/>
              </a:rPr>
              <a:t>to the Maverick and Stampede supercomputers administered by </a:t>
            </a:r>
            <a:r>
              <a:rPr lang="en-US" dirty="0" smtClean="0">
                <a:latin typeface="Times"/>
                <a:cs typeface="Times"/>
              </a:rPr>
              <a:t>TACC.</a:t>
            </a:r>
          </a:p>
          <a:p>
            <a:endParaRPr lang="en-US" dirty="0" smtClean="0"/>
          </a:p>
          <a:p>
            <a:r>
              <a:rPr lang="en-US" dirty="0">
                <a:latin typeface="Times"/>
                <a:cs typeface="Times"/>
              </a:rPr>
              <a:t>We thank </a:t>
            </a:r>
            <a:r>
              <a:rPr lang="en-US" dirty="0" smtClean="0">
                <a:latin typeface="Times"/>
                <a:cs typeface="Times"/>
              </a:rPr>
              <a:t>Martin Schatz for his help with distributed memory implementations, and </a:t>
            </a:r>
            <a:r>
              <a:rPr lang="en-US" dirty="0">
                <a:latin typeface="Times"/>
                <a:cs typeface="Times"/>
              </a:rPr>
              <a:t>the rest of the SHPC </a:t>
            </a:r>
            <a:r>
              <a:rPr lang="en-US" dirty="0" smtClean="0">
                <a:latin typeface="Times"/>
                <a:cs typeface="Times"/>
              </a:rPr>
              <a:t>team (</a:t>
            </a:r>
            <a:r>
              <a:rPr lang="en-US" dirty="0" smtClean="0">
                <a:latin typeface="Times"/>
                <a:cs typeface="Times"/>
                <a:hlinkClick r:id="rId3"/>
              </a:rPr>
              <a:t>http</a:t>
            </a:r>
            <a:r>
              <a:rPr lang="en-US" dirty="0">
                <a:latin typeface="Times"/>
                <a:cs typeface="Times"/>
                <a:hlinkClick r:id="rId3"/>
              </a:rPr>
              <a:t>://shpc.ices.utexas.edu</a:t>
            </a:r>
            <a:r>
              <a:rPr lang="en-US" dirty="0">
                <a:latin typeface="Times"/>
                <a:cs typeface="Times"/>
              </a:rPr>
              <a:t>) for their supports.</a:t>
            </a:r>
          </a:p>
          <a:p>
            <a:endParaRPr lang="en-US" dirty="0"/>
          </a:p>
          <a:p>
            <a:r>
              <a:rPr lang="en-US" i="1" dirty="0">
                <a:latin typeface="Times"/>
                <a:cs typeface="Times"/>
              </a:rPr>
              <a:t>Any opinions, findings, and conclusions or recommendations expressed in this material are those of the author(s) and do not necessarily reflect the views of the National Science Foundation</a:t>
            </a:r>
            <a:r>
              <a:rPr lang="en-US" i="1" dirty="0" smtClean="0">
                <a:latin typeface="Times"/>
                <a:cs typeface="Times"/>
              </a:rPr>
              <a:t>. </a:t>
            </a:r>
            <a:endParaRPr lang="en-US" dirty="0">
              <a:latin typeface="Times"/>
              <a:cs typeface="Times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86" y="2115693"/>
            <a:ext cx="1271089" cy="13081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3942" y="2487097"/>
            <a:ext cx="2271926" cy="613331"/>
          </a:xfrm>
          <a:prstGeom prst="rect">
            <a:avLst/>
          </a:prstGeom>
        </p:spPr>
      </p:pic>
      <p:pic>
        <p:nvPicPr>
          <p:cNvPr id="1026" name="Picture 2" descr="http://libraries.ucsd.edu/sdta/_files/bios/logos/qualcomm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03" y="2456240"/>
            <a:ext cx="2152682" cy="50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3527" y="2172478"/>
            <a:ext cx="1786347" cy="1179495"/>
          </a:xfrm>
          <a:prstGeom prst="rect">
            <a:avLst/>
          </a:prstGeom>
        </p:spPr>
      </p:pic>
      <p:pic>
        <p:nvPicPr>
          <p:cNvPr id="10" name="Picture 9" descr="SHPCbanner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" y="0"/>
            <a:ext cx="9144000" cy="1315989"/>
          </a:xfrm>
          <a:prstGeom prst="rect">
            <a:avLst/>
          </a:prstGeom>
        </p:spPr>
      </p:pic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048" y="6477956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35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44"/>
    </mc:Choice>
    <mc:Fallback xmlns="">
      <p:transition advTm="1144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197" y="2735796"/>
            <a:ext cx="8927807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Helvetica"/>
                <a:cs typeface="Helvetica"/>
              </a:rPr>
              <a:t>High-performance matrix multiplication (GEMM)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30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7"/>
    </mc:Choice>
    <mc:Fallback xmlns="">
      <p:transition advTm="147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46897" y="2214780"/>
            <a:ext cx="8050216" cy="1862004"/>
          </a:xfrm>
          <a:prstGeom prst="rect">
            <a:avLst/>
          </a:prstGeom>
          <a:noFill/>
        </p:spPr>
        <p:txBody>
          <a:bodyPr wrap="none" lIns="91395" tIns="45698" rIns="91395" bIns="45698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115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Helvetica" pitchFamily="34" charset="0"/>
                <a:cs typeface="Helvetica" pitchFamily="34" charset="0"/>
              </a:rPr>
              <a:t>Thank you!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0048" y="4491622"/>
            <a:ext cx="9063612" cy="954107"/>
          </a:xfrm>
          <a:prstGeom prst="rect">
            <a:avLst/>
          </a:prstGeom>
          <a:noFill/>
        </p:spPr>
        <p:txBody>
          <a:bodyPr wrap="square" lIns="91395" tIns="45698" rIns="91395" bIns="45698" rtlCol="0">
            <a:spAutoFit/>
          </a:bodyPr>
          <a:lstStyle/>
          <a:p>
            <a:pPr algn="ctr"/>
            <a:r>
              <a:rPr lang="en-US" sz="2800" dirty="0">
                <a:latin typeface="Helvetica" pitchFamily="34" charset="0"/>
                <a:cs typeface="Helvetica" pitchFamily="34" charset="0"/>
              </a:rPr>
              <a:t>The source code can be downloaded from: </a:t>
            </a:r>
          </a:p>
          <a:p>
            <a:pPr algn="ctr"/>
            <a:r>
              <a:rPr lang="en-US" sz="2800" dirty="0">
                <a:latin typeface="Helvetica" pitchFamily="34" charset="0"/>
                <a:cs typeface="Helvetica" pitchFamily="34" charset="0"/>
                <a:hlinkClick r:id="rId3"/>
              </a:rPr>
              <a:t>https://github.com/flame/tblis-strassen</a:t>
            </a:r>
            <a:endParaRPr lang="en-US" sz="28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048" y="6477956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62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6"/>
    </mc:Choice>
    <mc:Fallback xmlns="">
      <p:transition spd="slow" advTm="2186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State-of-the-art </a:t>
            </a:r>
            <a:r>
              <a:rPr lang="en-US" dirty="0" smtClean="0">
                <a:solidFill>
                  <a:srgbClr val="FF0000"/>
                </a:solidFill>
                <a:latin typeface="Helvetica"/>
                <a:cs typeface="Helvetica"/>
              </a:rPr>
              <a:t>GEMM</a:t>
            </a:r>
            <a:r>
              <a:rPr lang="en-US" dirty="0" smtClean="0">
                <a:latin typeface="Helvetica"/>
                <a:cs typeface="Helvetica"/>
              </a:rPr>
              <a:t> </a:t>
            </a:r>
            <a:r>
              <a:rPr lang="en-US" dirty="0">
                <a:latin typeface="Helvetica"/>
                <a:cs typeface="Helvetica"/>
              </a:rPr>
              <a:t>in </a:t>
            </a:r>
            <a:r>
              <a:rPr lang="en-US" dirty="0">
                <a:solidFill>
                  <a:srgbClr val="FF0000"/>
                </a:solidFill>
                <a:latin typeface="Helvetica"/>
                <a:cs typeface="Helvetica"/>
              </a:rPr>
              <a:t>BLIS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395" y="2907835"/>
            <a:ext cx="8788606" cy="4525963"/>
          </a:xfrm>
        </p:spPr>
        <p:txBody>
          <a:bodyPr>
            <a:noAutofit/>
          </a:bodyPr>
          <a:lstStyle/>
          <a:p>
            <a:r>
              <a:rPr lang="en-US" sz="1800" dirty="0">
                <a:latin typeface="Helvetica"/>
                <a:cs typeface="Helvetica"/>
              </a:rPr>
              <a:t>BLAS-like Library Instantiation Software (</a:t>
            </a:r>
            <a:r>
              <a:rPr lang="en-US" sz="1800" dirty="0">
                <a:solidFill>
                  <a:srgbClr val="FF0000"/>
                </a:solidFill>
                <a:latin typeface="Helvetica"/>
                <a:cs typeface="Helvetica"/>
              </a:rPr>
              <a:t>BLIS</a:t>
            </a:r>
            <a:r>
              <a:rPr lang="en-US" sz="1800" dirty="0">
                <a:latin typeface="Helvetica"/>
                <a:cs typeface="Helvetica"/>
              </a:rPr>
              <a:t>) is a portable framework for instantiating BLAS-like dense linear algebra libraries.</a:t>
            </a:r>
          </a:p>
          <a:p>
            <a:endParaRPr lang="en-US" sz="1100" dirty="0">
              <a:latin typeface="Helvetica"/>
              <a:cs typeface="Helvetica"/>
            </a:endParaRPr>
          </a:p>
          <a:p>
            <a:pPr marL="0" indent="0">
              <a:buNone/>
            </a:pPr>
            <a:endParaRPr lang="en-US" sz="1800" dirty="0">
              <a:latin typeface="Helvetica"/>
              <a:cs typeface="Helvetica"/>
            </a:endParaRPr>
          </a:p>
          <a:p>
            <a:r>
              <a:rPr lang="en-US" sz="1800" dirty="0">
                <a:latin typeface="Helvetica"/>
                <a:cs typeface="Helvetica"/>
              </a:rPr>
              <a:t>BLIS provides a refactoring of </a:t>
            </a:r>
            <a:r>
              <a:rPr lang="en-US" sz="1800" dirty="0" err="1">
                <a:solidFill>
                  <a:srgbClr val="FF0000"/>
                </a:solidFill>
                <a:latin typeface="Helvetica"/>
                <a:cs typeface="Helvetica"/>
              </a:rPr>
              <a:t>GotoBLAS</a:t>
            </a:r>
            <a:r>
              <a:rPr lang="en-US" sz="1800" dirty="0">
                <a:latin typeface="Helvetica"/>
                <a:cs typeface="Helvetica"/>
              </a:rPr>
              <a:t> algorithm (best-known approach on CPU) to implement </a:t>
            </a:r>
            <a:r>
              <a:rPr lang="en-US" sz="1800" dirty="0">
                <a:solidFill>
                  <a:srgbClr val="FF0000"/>
                </a:solidFill>
                <a:latin typeface="Helvetica"/>
                <a:cs typeface="Helvetica"/>
              </a:rPr>
              <a:t>GEMM</a:t>
            </a:r>
            <a:r>
              <a:rPr lang="en-US" sz="1800" dirty="0">
                <a:latin typeface="Helvetica"/>
                <a:cs typeface="Helvetica"/>
              </a:rPr>
              <a:t>.</a:t>
            </a:r>
          </a:p>
          <a:p>
            <a:endParaRPr lang="en-US" sz="1800" dirty="0">
              <a:latin typeface="Helvetica"/>
              <a:cs typeface="Helvetica"/>
            </a:endParaRPr>
          </a:p>
          <a:p>
            <a:endParaRPr lang="en-US" sz="1800" dirty="0">
              <a:latin typeface="Helvetica"/>
              <a:cs typeface="Helvetica"/>
            </a:endParaRPr>
          </a:p>
          <a:p>
            <a:pPr marL="0" indent="0">
              <a:buNone/>
            </a:pPr>
            <a:endParaRPr lang="en-US" sz="1800" dirty="0">
              <a:latin typeface="Helvetica"/>
              <a:cs typeface="Helvetica"/>
            </a:endParaRPr>
          </a:p>
          <a:p>
            <a:r>
              <a:rPr lang="en-US" sz="1800" dirty="0">
                <a:latin typeface="Helvetica"/>
                <a:cs typeface="Helvetica"/>
              </a:rPr>
              <a:t>GEMM implementation in BLIS has 6-layers of loops. The outer 5 loops are written in </a:t>
            </a:r>
            <a:r>
              <a:rPr lang="en-US" sz="1800" dirty="0">
                <a:solidFill>
                  <a:srgbClr val="FF0000"/>
                </a:solidFill>
                <a:latin typeface="Helvetica"/>
                <a:cs typeface="Helvetica"/>
              </a:rPr>
              <a:t>C</a:t>
            </a:r>
            <a:r>
              <a:rPr lang="en-US" sz="1800" dirty="0">
                <a:latin typeface="Helvetica"/>
                <a:cs typeface="Helvetica"/>
              </a:rPr>
              <a:t>. The inner-most loop (micro-kernel) is written in </a:t>
            </a:r>
            <a:r>
              <a:rPr lang="en-US" sz="1800" dirty="0">
                <a:solidFill>
                  <a:srgbClr val="FF0000"/>
                </a:solidFill>
                <a:latin typeface="Helvetica"/>
                <a:cs typeface="Helvetica"/>
              </a:rPr>
              <a:t>assembly</a:t>
            </a:r>
            <a:r>
              <a:rPr lang="en-US" sz="1800" dirty="0">
                <a:latin typeface="Helvetica"/>
                <a:cs typeface="Helvetica"/>
              </a:rPr>
              <a:t> for high performance.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4009" y="3531436"/>
            <a:ext cx="8539992" cy="1008350"/>
          </a:xfrm>
          <a:prstGeom prst="rect">
            <a:avLst/>
          </a:prstGeom>
          <a:noFill/>
        </p:spPr>
        <p:txBody>
          <a:bodyPr wrap="square" lIns="84079" tIns="42039" rIns="84079" bIns="42039" rtlCol="0">
            <a:spAutoFit/>
          </a:bodyPr>
          <a:lstStyle/>
          <a:p>
            <a:pPr marL="157637" indent="-157637">
              <a:buFont typeface="Wingdings" charset="2"/>
              <a:buChar char="q"/>
            </a:pPr>
            <a:r>
              <a:rPr lang="en-US" sz="1400" dirty="0">
                <a:latin typeface="Times"/>
                <a:cs typeface="Times"/>
              </a:rPr>
              <a:t>Field Van Zee, and Robert van de </a:t>
            </a:r>
            <a:r>
              <a:rPr lang="en-US" sz="1400" dirty="0" err="1">
                <a:latin typeface="Times"/>
                <a:cs typeface="Times"/>
              </a:rPr>
              <a:t>Geijn</a:t>
            </a:r>
            <a:r>
              <a:rPr lang="en-US" sz="1400" dirty="0">
                <a:latin typeface="Times"/>
                <a:cs typeface="Times"/>
              </a:rPr>
              <a:t>. “BLIS: A Framework for Rapidly Instantiating BLAS Functionality.” </a:t>
            </a:r>
            <a:r>
              <a:rPr lang="en-US" sz="1400" i="1" dirty="0">
                <a:latin typeface="Times"/>
                <a:cs typeface="Times"/>
              </a:rPr>
              <a:t>ACM TOMS</a:t>
            </a:r>
            <a:r>
              <a:rPr lang="en-US" sz="1400" dirty="0">
                <a:latin typeface="Times"/>
                <a:cs typeface="Times"/>
              </a:rPr>
              <a:t> 41.3 (2015): 14.</a:t>
            </a:r>
          </a:p>
          <a:p>
            <a:endParaRPr lang="en-US" sz="1600" dirty="0">
              <a:latin typeface="Times"/>
              <a:cs typeface="Times"/>
            </a:endParaRPr>
          </a:p>
          <a:p>
            <a:endParaRPr lang="en-US" sz="1600" dirty="0">
              <a:latin typeface="Times"/>
              <a:cs typeface="Time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861" y="4637242"/>
            <a:ext cx="8454085" cy="1685458"/>
          </a:xfrm>
          <a:prstGeom prst="rect">
            <a:avLst/>
          </a:prstGeom>
          <a:noFill/>
        </p:spPr>
        <p:txBody>
          <a:bodyPr wrap="square" lIns="84079" tIns="42039" rIns="84079" bIns="42039" rtlCol="0">
            <a:spAutoFit/>
          </a:bodyPr>
          <a:lstStyle/>
          <a:p>
            <a:pPr marL="157637" indent="-157637">
              <a:buFont typeface="Wingdings" charset="2"/>
              <a:buChar char="q"/>
            </a:pPr>
            <a:r>
              <a:rPr lang="en-US" sz="1400" dirty="0">
                <a:latin typeface="Times"/>
                <a:cs typeface="Times"/>
              </a:rPr>
              <a:t>Kazushige </a:t>
            </a:r>
            <a:r>
              <a:rPr lang="en-US" sz="1400" dirty="0" err="1">
                <a:latin typeface="Times"/>
                <a:cs typeface="Times"/>
              </a:rPr>
              <a:t>Goto</a:t>
            </a:r>
            <a:r>
              <a:rPr lang="en-US" sz="1400" dirty="0">
                <a:latin typeface="Times"/>
                <a:cs typeface="Times"/>
              </a:rPr>
              <a:t>, and Robert van de </a:t>
            </a:r>
            <a:r>
              <a:rPr lang="en-US" sz="1400" dirty="0" err="1">
                <a:latin typeface="Times"/>
                <a:cs typeface="Times"/>
              </a:rPr>
              <a:t>Geijn</a:t>
            </a:r>
            <a:r>
              <a:rPr lang="en-US" sz="1400" dirty="0">
                <a:latin typeface="Times"/>
                <a:cs typeface="Times"/>
              </a:rPr>
              <a:t>. “High-performance implementation of the level-3 BLAS.” </a:t>
            </a:r>
            <a:r>
              <a:rPr lang="en-US" sz="1400" i="1" dirty="0">
                <a:latin typeface="Times"/>
                <a:cs typeface="Times"/>
              </a:rPr>
              <a:t>ACM TOMS</a:t>
            </a:r>
            <a:r>
              <a:rPr lang="en-US" sz="1400" dirty="0">
                <a:latin typeface="Times"/>
                <a:cs typeface="Times"/>
              </a:rPr>
              <a:t> 35.1 (2008): 4.</a:t>
            </a:r>
          </a:p>
          <a:p>
            <a:pPr marL="157637" indent="-157637">
              <a:buFont typeface="Wingdings" charset="2"/>
              <a:buChar char="q"/>
            </a:pPr>
            <a:r>
              <a:rPr lang="en-US" sz="1400" dirty="0">
                <a:latin typeface="Times"/>
                <a:cs typeface="Times"/>
              </a:rPr>
              <a:t>Kazushige </a:t>
            </a:r>
            <a:r>
              <a:rPr lang="en-US" sz="1400" dirty="0" err="1">
                <a:latin typeface="Times"/>
                <a:cs typeface="Times"/>
              </a:rPr>
              <a:t>Goto</a:t>
            </a:r>
            <a:r>
              <a:rPr lang="en-US" sz="1400" dirty="0">
                <a:latin typeface="Times"/>
                <a:cs typeface="Times"/>
              </a:rPr>
              <a:t>, and Robert van de </a:t>
            </a:r>
            <a:r>
              <a:rPr lang="en-US" sz="1400" dirty="0" err="1">
                <a:latin typeface="Times"/>
                <a:cs typeface="Times"/>
              </a:rPr>
              <a:t>Geijn</a:t>
            </a:r>
            <a:r>
              <a:rPr lang="en-US" sz="1400" dirty="0">
                <a:latin typeface="Times"/>
                <a:cs typeface="Times"/>
              </a:rPr>
              <a:t>. “Anatomy of high-performance matrix multiplication.” </a:t>
            </a:r>
            <a:r>
              <a:rPr lang="en-US" sz="1400" i="1" dirty="0">
                <a:latin typeface="Times"/>
                <a:cs typeface="Times"/>
              </a:rPr>
              <a:t>ACM TOMS</a:t>
            </a:r>
            <a:r>
              <a:rPr lang="en-US" sz="1400" dirty="0">
                <a:latin typeface="Times"/>
                <a:cs typeface="Times"/>
              </a:rPr>
              <a:t> 34.3 (2008): 12.</a:t>
            </a:r>
          </a:p>
          <a:p>
            <a:endParaRPr lang="en-US" sz="1600" dirty="0">
              <a:latin typeface="Times"/>
              <a:cs typeface="Times"/>
            </a:endParaRPr>
          </a:p>
          <a:p>
            <a:endParaRPr lang="en-US" sz="1600" dirty="0">
              <a:latin typeface="Times"/>
              <a:cs typeface="Times"/>
            </a:endParaRPr>
          </a:p>
          <a:p>
            <a:endParaRPr lang="en-US" sz="1600" dirty="0">
              <a:latin typeface="Times"/>
              <a:cs typeface="Times"/>
            </a:endParaRPr>
          </a:p>
        </p:txBody>
      </p:sp>
      <p:pic>
        <p:nvPicPr>
          <p:cNvPr id="9" name="Picture 3" descr="C:\Users\Jianyu\Desktop\direc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388" y="1435914"/>
            <a:ext cx="2878827" cy="99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567F5-80B1-B04A-951A-A9FB3AF9B75F}" type="slidenum">
              <a:rPr lang="en-US" smtClean="0"/>
              <a:t>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364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4"/>
    </mc:Choice>
    <mc:Fallback xmlns="">
      <p:transition advTm="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Picture 405" descr="Screen Shot 2017-05-08 at 10.39.21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5" r="51608"/>
          <a:stretch/>
        </p:blipFill>
        <p:spPr>
          <a:xfrm>
            <a:off x="35188" y="2"/>
            <a:ext cx="4378167" cy="6910465"/>
          </a:xfrm>
          <a:prstGeom prst="rect">
            <a:avLst/>
          </a:prstGeom>
        </p:spPr>
      </p:pic>
      <p:pic>
        <p:nvPicPr>
          <p:cNvPr id="4" name="Picture 3" descr="Screen Shot 2016-04-22 at 3.44.1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121" y="1279071"/>
            <a:ext cx="4747448" cy="4812524"/>
          </a:xfrm>
          <a:prstGeom prst="rect">
            <a:avLst/>
          </a:prstGeom>
        </p:spPr>
      </p:pic>
      <p:sp>
        <p:nvSpPr>
          <p:cNvPr id="399" name="Title 1"/>
          <p:cNvSpPr txBox="1">
            <a:spLocks/>
          </p:cNvSpPr>
          <p:nvPr/>
        </p:nvSpPr>
        <p:spPr>
          <a:xfrm>
            <a:off x="3779489" y="114578"/>
            <a:ext cx="5520437" cy="416014"/>
          </a:xfrm>
          <a:prstGeom prst="rect">
            <a:avLst/>
          </a:prstGeom>
        </p:spPr>
        <p:txBody>
          <a:bodyPr lIns="84114" tIns="42057" rIns="84114" bIns="42057">
            <a:noAutofit/>
          </a:bodyPr>
          <a:lstStyle>
            <a:lvl1pPr algn="ctr" defTabSz="57472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1800" dirty="0" err="1"/>
              <a:t>GotoBLAS</a:t>
            </a:r>
            <a:r>
              <a:rPr lang="en-US" sz="1800" dirty="0"/>
              <a:t> algorithm for GEMM in </a:t>
            </a:r>
            <a:r>
              <a:rPr lang="en-US" sz="1800" dirty="0">
                <a:solidFill>
                  <a:srgbClr val="FF0000"/>
                </a:solidFill>
              </a:rPr>
              <a:t>BLIS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4375255" y="6231515"/>
            <a:ext cx="4910066" cy="1024251"/>
          </a:xfrm>
          <a:prstGeom prst="rect">
            <a:avLst/>
          </a:prstGeom>
          <a:noFill/>
        </p:spPr>
        <p:txBody>
          <a:bodyPr wrap="square" lIns="84114" tIns="42057" rIns="84114" bIns="42057" rtlCol="0">
            <a:spAutoFit/>
          </a:bodyPr>
          <a:lstStyle/>
          <a:p>
            <a:r>
              <a:rPr lang="en-US" sz="1200" dirty="0">
                <a:latin typeface="Times"/>
                <a:cs typeface="Times"/>
              </a:rPr>
              <a:t>*Field G. Van Zee, and Tyler M. Smith. “Implementing high-performance complex matrix multiplication via the 3m and 4m methods.” In </a:t>
            </a:r>
            <a:r>
              <a:rPr lang="en-US" sz="1200" i="1" dirty="0">
                <a:latin typeface="Times"/>
                <a:cs typeface="Times"/>
              </a:rPr>
              <a:t>ACM Transactions on Mathematical Software (TOMS), accepted.</a:t>
            </a:r>
            <a:endParaRPr lang="en-US" sz="1200" dirty="0">
              <a:latin typeface="Times"/>
              <a:cs typeface="Times"/>
            </a:endParaRPr>
          </a:p>
          <a:p>
            <a:r>
              <a:rPr lang="en-US" sz="1200" dirty="0">
                <a:latin typeface="Times"/>
                <a:cs typeface="Times"/>
              </a:rPr>
              <a:t> </a:t>
            </a:r>
          </a:p>
          <a:p>
            <a:endParaRPr lang="en-US" sz="1200" dirty="0">
              <a:latin typeface="Times"/>
              <a:cs typeface="Times"/>
            </a:endParaRPr>
          </a:p>
        </p:txBody>
      </p:sp>
      <p:pic>
        <p:nvPicPr>
          <p:cNvPr id="401" name="Picture 3" descr="C:\Users\Jianyu\Desktop\direct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987" y="339819"/>
            <a:ext cx="2878827" cy="99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8" name="Picture 397" descr="Screen Shot 2016-05-05 at 10.33.01 PM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" t="-1163" r="5508" b="8337"/>
          <a:stretch/>
        </p:blipFill>
        <p:spPr>
          <a:xfrm>
            <a:off x="6018884" y="4554531"/>
            <a:ext cx="3078213" cy="283433"/>
          </a:xfrm>
          <a:prstGeom prst="rect">
            <a:avLst/>
          </a:prstGeom>
        </p:spPr>
      </p:pic>
      <p:sp>
        <p:nvSpPr>
          <p:cNvPr id="396" name="Rectangle 395"/>
          <p:cNvSpPr/>
          <p:nvPr/>
        </p:nvSpPr>
        <p:spPr>
          <a:xfrm>
            <a:off x="5844044" y="4141543"/>
            <a:ext cx="3253053" cy="7103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114" tIns="42057" rIns="84114" bIns="42057"/>
          <a:lstStyle/>
          <a:p>
            <a:endParaRPr lang="en-US"/>
          </a:p>
        </p:txBody>
      </p:sp>
      <p:sp>
        <p:nvSpPr>
          <p:cNvPr id="402" name="Rectangle 401"/>
          <p:cNvSpPr/>
          <p:nvPr/>
        </p:nvSpPr>
        <p:spPr>
          <a:xfrm>
            <a:off x="5557808" y="2842996"/>
            <a:ext cx="1516655" cy="2896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114" tIns="42057" rIns="84114" bIns="42057"/>
          <a:lstStyle/>
          <a:p>
            <a:endParaRPr lang="en-US"/>
          </a:p>
        </p:txBody>
      </p:sp>
      <p:sp>
        <p:nvSpPr>
          <p:cNvPr id="403" name="Rectangle 402"/>
          <p:cNvSpPr/>
          <p:nvPr/>
        </p:nvSpPr>
        <p:spPr>
          <a:xfrm>
            <a:off x="3123330" y="2583776"/>
            <a:ext cx="761042" cy="244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114" tIns="42057" rIns="84114" bIns="42057"/>
          <a:lstStyle/>
          <a:p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7237944" y="4612187"/>
            <a:ext cx="102780" cy="193092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95" tIns="45698" rIns="91395" bIns="45698" rtlCol="0" anchor="ctr"/>
          <a:lstStyle/>
          <a:p>
            <a:pPr algn="ctr"/>
            <a:endParaRPr lang="en-US"/>
          </a:p>
        </p:txBody>
      </p:sp>
      <p:sp>
        <p:nvSpPr>
          <p:cNvPr id="407" name="Oval 406"/>
          <p:cNvSpPr/>
          <p:nvPr/>
        </p:nvSpPr>
        <p:spPr>
          <a:xfrm>
            <a:off x="876924" y="4805279"/>
            <a:ext cx="1110319" cy="14207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108" tIns="42054" rIns="84108" bIns="42054"/>
          <a:lstStyle/>
          <a:p>
            <a:endParaRPr lang="en-US"/>
          </a:p>
        </p:txBody>
      </p:sp>
      <p:sp>
        <p:nvSpPr>
          <p:cNvPr id="411" name="Oval 410"/>
          <p:cNvSpPr/>
          <p:nvPr/>
        </p:nvSpPr>
        <p:spPr>
          <a:xfrm>
            <a:off x="1890334" y="2910109"/>
            <a:ext cx="786459" cy="18818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108" tIns="42054" rIns="84108" bIns="42054"/>
          <a:lstStyle/>
          <a:p>
            <a:endParaRPr lang="en-US"/>
          </a:p>
        </p:txBody>
      </p:sp>
      <p:sp>
        <p:nvSpPr>
          <p:cNvPr id="412" name="Oval 411"/>
          <p:cNvSpPr/>
          <p:nvPr/>
        </p:nvSpPr>
        <p:spPr>
          <a:xfrm>
            <a:off x="2952375" y="1679535"/>
            <a:ext cx="1105828" cy="18377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84108" tIns="42054" rIns="84108" bIns="42054"/>
          <a:lstStyle/>
          <a:p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243310" y="3160880"/>
            <a:ext cx="1629790" cy="382521"/>
          </a:xfrm>
          <a:prstGeom prst="rect">
            <a:avLst/>
          </a:prstGeom>
          <a:noFill/>
        </p:spPr>
        <p:txBody>
          <a:bodyPr wrap="square" lIns="91395" tIns="45698" rIns="91395" bIns="45698" rtlCol="0">
            <a:spAutoFit/>
          </a:bodyPr>
          <a:lstStyle/>
          <a:p>
            <a:r>
              <a:rPr lang="en-US" altLang="zh-CN" b="1" i="1" dirty="0" err="1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k</a:t>
            </a:r>
            <a:r>
              <a:rPr lang="en-US" altLang="zh-CN" b="1" i="1" baseline="-25000" dirty="0" err="1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C</a:t>
            </a:r>
            <a:r>
              <a:rPr lang="en-US" altLang="zh-CN" b="1" i="1" dirty="0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b="1" dirty="0" smtClean="0">
                <a:solidFill>
                  <a:srgbClr val="7030A0"/>
                </a:solidFill>
                <a:latin typeface="+mj-lt"/>
                <a:cs typeface="Times" pitchFamily="18" charset="0"/>
              </a:rPr>
              <a:t>x</a:t>
            </a:r>
            <a:r>
              <a:rPr lang="en-US" altLang="zh-CN" b="1" i="1" dirty="0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b="1" i="1" dirty="0" err="1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n</a:t>
            </a:r>
            <a:r>
              <a:rPr lang="en-US" altLang="zh-CN" b="1" i="1" baseline="-25000" dirty="0" err="1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C</a:t>
            </a:r>
            <a:endParaRPr lang="en-US" b="1" i="1" baseline="-25000" dirty="0">
              <a:solidFill>
                <a:srgbClr val="7030A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413" name="TextBox 412"/>
          <p:cNvSpPr txBox="1"/>
          <p:nvPr/>
        </p:nvSpPr>
        <p:spPr>
          <a:xfrm>
            <a:off x="1268800" y="4493300"/>
            <a:ext cx="1629790" cy="382521"/>
          </a:xfrm>
          <a:prstGeom prst="rect">
            <a:avLst/>
          </a:prstGeom>
          <a:noFill/>
        </p:spPr>
        <p:txBody>
          <a:bodyPr wrap="square" lIns="91395" tIns="45698" rIns="91395" bIns="45698" rtlCol="0">
            <a:spAutoFit/>
          </a:bodyPr>
          <a:lstStyle/>
          <a:p>
            <a:r>
              <a:rPr lang="en-US" altLang="zh-CN" b="1" i="1" dirty="0" err="1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m</a:t>
            </a:r>
            <a:r>
              <a:rPr lang="en-US" altLang="zh-CN" b="1" i="1" baseline="-25000" dirty="0" err="1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C</a:t>
            </a:r>
            <a:r>
              <a:rPr lang="en-US" altLang="zh-CN" b="1" i="1" dirty="0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b="1" dirty="0" smtClean="0">
                <a:solidFill>
                  <a:srgbClr val="00B050"/>
                </a:solidFill>
                <a:latin typeface="+mj-lt"/>
                <a:cs typeface="Times" pitchFamily="18" charset="0"/>
              </a:rPr>
              <a:t>x</a:t>
            </a:r>
            <a:r>
              <a:rPr lang="en-US" altLang="zh-CN" b="1" i="1" dirty="0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b="1" i="1" dirty="0" err="1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k</a:t>
            </a:r>
            <a:r>
              <a:rPr lang="en-US" altLang="zh-CN" b="1" i="1" baseline="-25000" dirty="0" err="1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C</a:t>
            </a:r>
            <a:endParaRPr lang="en-US" b="1" i="1" baseline="-25000" dirty="0">
              <a:solidFill>
                <a:srgbClr val="00B05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414" name="TextBox 413"/>
          <p:cNvSpPr txBox="1"/>
          <p:nvPr/>
        </p:nvSpPr>
        <p:spPr>
          <a:xfrm>
            <a:off x="1079270" y="6121098"/>
            <a:ext cx="1629790" cy="307777"/>
          </a:xfrm>
          <a:prstGeom prst="rect">
            <a:avLst/>
          </a:prstGeom>
          <a:noFill/>
        </p:spPr>
        <p:txBody>
          <a:bodyPr wrap="square" lIns="91395" tIns="45698" rIns="91395" bIns="45698" rtlCol="0">
            <a:spAutoFit/>
          </a:bodyPr>
          <a:lstStyle/>
          <a:p>
            <a:r>
              <a:rPr lang="en-US" altLang="zh-CN" sz="1400" b="1" i="1" dirty="0" err="1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m</a:t>
            </a:r>
            <a:r>
              <a:rPr lang="en-US" altLang="zh-CN" sz="1400" b="1" i="1" baseline="-25000" dirty="0" err="1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R</a:t>
            </a:r>
            <a:r>
              <a:rPr lang="en-US" altLang="zh-CN" sz="1400" b="1" i="1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sz="1400" b="1" dirty="0">
                <a:solidFill>
                  <a:srgbClr val="FF0000"/>
                </a:solidFill>
                <a:latin typeface="+mj-lt"/>
                <a:cs typeface="Times" pitchFamily="18" charset="0"/>
              </a:rPr>
              <a:t>x</a:t>
            </a:r>
            <a:r>
              <a:rPr lang="en-US" altLang="zh-CN" sz="1400" b="1" i="1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sz="1400" b="1" i="1" dirty="0" err="1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n</a:t>
            </a:r>
            <a:r>
              <a:rPr lang="en-US" altLang="zh-CN" sz="1400" b="1" i="1" baseline="-25000" dirty="0" err="1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R</a:t>
            </a:r>
            <a:endParaRPr lang="en-US" sz="1400" b="1" i="1" baseline="-25000" dirty="0">
              <a:solidFill>
                <a:srgbClr val="FF000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415" name="TextBox 414"/>
          <p:cNvSpPr txBox="1"/>
          <p:nvPr/>
        </p:nvSpPr>
        <p:spPr>
          <a:xfrm>
            <a:off x="1958713" y="6287532"/>
            <a:ext cx="1629790" cy="307777"/>
          </a:xfrm>
          <a:prstGeom prst="rect">
            <a:avLst/>
          </a:prstGeom>
          <a:noFill/>
        </p:spPr>
        <p:txBody>
          <a:bodyPr wrap="square" lIns="91395" tIns="45698" rIns="91395" bIns="45698" rtlCol="0">
            <a:spAutoFit/>
          </a:bodyPr>
          <a:lstStyle/>
          <a:p>
            <a:r>
              <a:rPr lang="en-US" altLang="zh-CN" sz="1400" b="1" i="1" dirty="0" err="1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m</a:t>
            </a:r>
            <a:r>
              <a:rPr lang="en-US" altLang="zh-CN" sz="1400" b="1" i="1" baseline="-25000" dirty="0" err="1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R</a:t>
            </a:r>
            <a:r>
              <a:rPr lang="en-US" altLang="zh-CN" sz="1400" b="1" i="1" dirty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sz="1400" b="1" dirty="0">
                <a:solidFill>
                  <a:srgbClr val="00B050"/>
                </a:solidFill>
                <a:latin typeface="+mj-lt"/>
                <a:cs typeface="Times" pitchFamily="18" charset="0"/>
              </a:rPr>
              <a:t>x</a:t>
            </a:r>
            <a:r>
              <a:rPr lang="en-US" altLang="zh-CN" sz="1400" b="1" i="1" dirty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sz="1400" b="1" i="1" dirty="0" err="1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k</a:t>
            </a:r>
            <a:r>
              <a:rPr lang="en-US" altLang="zh-CN" sz="1400" b="1" i="1" baseline="-25000" dirty="0" err="1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C</a:t>
            </a:r>
            <a:endParaRPr lang="en-US" sz="1400" b="1" i="1" baseline="-25000" dirty="0">
              <a:solidFill>
                <a:srgbClr val="00B05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416" name="TextBox 415"/>
          <p:cNvSpPr txBox="1"/>
          <p:nvPr/>
        </p:nvSpPr>
        <p:spPr>
          <a:xfrm>
            <a:off x="2834040" y="6300076"/>
            <a:ext cx="1629790" cy="307777"/>
          </a:xfrm>
          <a:prstGeom prst="rect">
            <a:avLst/>
          </a:prstGeom>
          <a:noFill/>
        </p:spPr>
        <p:txBody>
          <a:bodyPr wrap="square" lIns="91395" tIns="45698" rIns="91395" bIns="45698" rtlCol="0">
            <a:spAutoFit/>
          </a:bodyPr>
          <a:lstStyle/>
          <a:p>
            <a:r>
              <a:rPr lang="en-US" altLang="zh-CN" sz="1400" b="1" i="1" dirty="0" err="1">
                <a:solidFill>
                  <a:srgbClr val="00B0F0"/>
                </a:solidFill>
                <a:latin typeface="Times" pitchFamily="18" charset="0"/>
                <a:cs typeface="Times" pitchFamily="18" charset="0"/>
              </a:rPr>
              <a:t>k</a:t>
            </a:r>
            <a:r>
              <a:rPr lang="en-US" altLang="zh-CN" sz="1400" b="1" i="1" baseline="-25000" dirty="0" err="1">
                <a:solidFill>
                  <a:srgbClr val="00B0F0"/>
                </a:solidFill>
                <a:latin typeface="Times" pitchFamily="18" charset="0"/>
                <a:cs typeface="Times" pitchFamily="18" charset="0"/>
              </a:rPr>
              <a:t>C</a:t>
            </a:r>
            <a:r>
              <a:rPr lang="en-US" altLang="zh-CN" sz="1400" b="1" i="1" dirty="0">
                <a:solidFill>
                  <a:srgbClr val="00B0F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sz="1400" b="1" dirty="0">
                <a:solidFill>
                  <a:srgbClr val="00B0F0"/>
                </a:solidFill>
                <a:latin typeface="+mj-lt"/>
                <a:cs typeface="Times" pitchFamily="18" charset="0"/>
              </a:rPr>
              <a:t>x</a:t>
            </a:r>
            <a:r>
              <a:rPr lang="en-US" altLang="zh-CN" sz="1400" b="1" i="1" dirty="0">
                <a:solidFill>
                  <a:srgbClr val="00B0F0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en-US" altLang="zh-CN" sz="1400" b="1" i="1" dirty="0" err="1">
                <a:solidFill>
                  <a:srgbClr val="00B0F0"/>
                </a:solidFill>
                <a:latin typeface="Times" pitchFamily="18" charset="0"/>
                <a:cs typeface="Times" pitchFamily="18" charset="0"/>
              </a:rPr>
              <a:t>n</a:t>
            </a:r>
            <a:r>
              <a:rPr lang="en-US" altLang="zh-CN" sz="1400" b="1" i="1" baseline="-25000" dirty="0" err="1">
                <a:solidFill>
                  <a:srgbClr val="00B0F0"/>
                </a:solidFill>
                <a:latin typeface="Times" pitchFamily="18" charset="0"/>
                <a:cs typeface="Times" pitchFamily="18" charset="0"/>
              </a:rPr>
              <a:t>R</a:t>
            </a:r>
            <a:endParaRPr lang="en-US" sz="1400" b="1" i="1" baseline="-25000" dirty="0">
              <a:solidFill>
                <a:srgbClr val="00B0F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417" name="TextBox 416"/>
          <p:cNvSpPr txBox="1"/>
          <p:nvPr/>
        </p:nvSpPr>
        <p:spPr>
          <a:xfrm>
            <a:off x="1090030" y="6353866"/>
            <a:ext cx="1629790" cy="307777"/>
          </a:xfrm>
          <a:prstGeom prst="rect">
            <a:avLst/>
          </a:prstGeom>
          <a:noFill/>
        </p:spPr>
        <p:txBody>
          <a:bodyPr wrap="square" lIns="91395" tIns="45698" rIns="91395" bIns="45698" rtlCol="0">
            <a:spAutoFit/>
          </a:bodyPr>
          <a:lstStyle/>
          <a:p>
            <a:r>
              <a:rPr lang="en-US" sz="1400" b="1" i="1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Register</a:t>
            </a:r>
            <a:endParaRPr lang="en-US" sz="1400" b="1" i="1" baseline="-25000" dirty="0">
              <a:solidFill>
                <a:srgbClr val="FF000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30170" y="4750190"/>
            <a:ext cx="1629790" cy="382521"/>
          </a:xfrm>
          <a:prstGeom prst="rect">
            <a:avLst/>
          </a:prstGeom>
          <a:noFill/>
        </p:spPr>
        <p:txBody>
          <a:bodyPr wrap="square" lIns="91395" tIns="45698" rIns="91395" bIns="45698" rtlCol="0">
            <a:spAutoFit/>
          </a:bodyPr>
          <a:lstStyle/>
          <a:p>
            <a:r>
              <a:rPr lang="en-US" altLang="zh-CN" b="1" i="1" dirty="0" smtClean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L2 Cache</a:t>
            </a:r>
            <a:endParaRPr lang="en-US" b="1" i="1" baseline="-25000" dirty="0">
              <a:solidFill>
                <a:srgbClr val="00B05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30650" y="3426020"/>
            <a:ext cx="1629790" cy="382521"/>
          </a:xfrm>
          <a:prstGeom prst="rect">
            <a:avLst/>
          </a:prstGeom>
          <a:noFill/>
        </p:spPr>
        <p:txBody>
          <a:bodyPr wrap="square" lIns="91395" tIns="45698" rIns="91395" bIns="45698" rtlCol="0">
            <a:spAutoFit/>
          </a:bodyPr>
          <a:lstStyle/>
          <a:p>
            <a:r>
              <a:rPr lang="en-US" altLang="zh-CN" b="1" i="1" dirty="0" smtClean="0">
                <a:solidFill>
                  <a:srgbClr val="7030A0"/>
                </a:solidFill>
                <a:latin typeface="Times" pitchFamily="18" charset="0"/>
                <a:cs typeface="Times" pitchFamily="18" charset="0"/>
              </a:rPr>
              <a:t>L3 Cache</a:t>
            </a:r>
            <a:endParaRPr lang="en-US" b="1" i="1" baseline="-25000" dirty="0">
              <a:solidFill>
                <a:srgbClr val="7030A0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394104" y="2165022"/>
            <a:ext cx="1516655" cy="2896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114" tIns="42057" rIns="84114" bIns="42057"/>
          <a:lstStyle/>
          <a:p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447541" y="3515562"/>
            <a:ext cx="761042" cy="244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114" tIns="42057" rIns="84114" bIns="42057"/>
          <a:lstStyle/>
          <a:p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15371" y="5393352"/>
            <a:ext cx="761042" cy="244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114" tIns="42057" rIns="84114" bIns="42057"/>
          <a:lstStyle/>
          <a:p>
            <a:endParaRPr lang="en-US"/>
          </a:p>
        </p:txBody>
      </p:sp>
      <p:sp>
        <p:nvSpPr>
          <p:cNvPr id="2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048" y="6477956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397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144"/>
    </mc:Choice>
    <mc:Fallback xmlns="">
      <p:transition advTm="1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" grpId="0" animBg="1"/>
      <p:bldP spid="402" grpId="0" animBg="1"/>
      <p:bldP spid="403" grpId="0" animBg="1"/>
      <p:bldP spid="407" grpId="0" animBg="1"/>
      <p:bldP spid="411" grpId="0" animBg="1"/>
      <p:bldP spid="412" grpId="0" animBg="1"/>
      <p:bldP spid="33" grpId="0"/>
      <p:bldP spid="413" grpId="0"/>
      <p:bldP spid="414" grpId="0"/>
      <p:bldP spid="415" grpId="0"/>
      <p:bldP spid="416" grpId="0"/>
      <p:bldP spid="417" grpId="0"/>
      <p:bldP spid="21" grpId="0"/>
      <p:bldP spid="22" grpId="0"/>
      <p:bldP spid="23" grpId="0" animBg="1"/>
      <p:bldP spid="25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550" y="2725163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High-performance </a:t>
            </a:r>
            <a:r>
              <a:rPr lang="en-US" dirty="0" err="1" smtClean="0">
                <a:latin typeface="Helvetica"/>
                <a:cs typeface="Helvetica"/>
              </a:rPr>
              <a:t>Strassen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048" y="6477956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1061" y="6408418"/>
            <a:ext cx="9714868" cy="1008283"/>
          </a:xfrm>
          <a:prstGeom prst="rect">
            <a:avLst/>
          </a:prstGeom>
          <a:noFill/>
        </p:spPr>
        <p:txBody>
          <a:bodyPr wrap="square" lIns="84108" tIns="42054" rIns="84108" bIns="42054" rtlCol="0">
            <a:spAutoFit/>
          </a:bodyPr>
          <a:lstStyle/>
          <a:p>
            <a:r>
              <a:rPr lang="en-US" sz="1500" dirty="0">
                <a:latin typeface="Times"/>
                <a:cs typeface="Times"/>
              </a:rPr>
              <a:t>*</a:t>
            </a:r>
            <a:r>
              <a:rPr lang="en-US" sz="1500" b="1" dirty="0">
                <a:latin typeface="Times"/>
                <a:cs typeface="Times"/>
              </a:rPr>
              <a:t>Jianyu Huang</a:t>
            </a:r>
            <a:r>
              <a:rPr lang="en-US" sz="1500" dirty="0">
                <a:latin typeface="Times"/>
                <a:cs typeface="Times"/>
              </a:rPr>
              <a:t>, Tyler Smith, Greg Henry, and Robert van de </a:t>
            </a:r>
            <a:r>
              <a:rPr lang="en-US" sz="1500" dirty="0" err="1">
                <a:latin typeface="Times"/>
                <a:cs typeface="Times"/>
              </a:rPr>
              <a:t>Geijn</a:t>
            </a:r>
            <a:r>
              <a:rPr lang="en-US" sz="1500" dirty="0">
                <a:latin typeface="Times"/>
                <a:cs typeface="Times"/>
              </a:rPr>
              <a:t>. “</a:t>
            </a:r>
            <a:r>
              <a:rPr lang="en-US" sz="1500" dirty="0" err="1">
                <a:latin typeface="Times"/>
                <a:cs typeface="Times"/>
              </a:rPr>
              <a:t>Strassen’s</a:t>
            </a:r>
            <a:r>
              <a:rPr lang="en-US" sz="1500" dirty="0">
                <a:latin typeface="Times"/>
                <a:cs typeface="Times"/>
              </a:rPr>
              <a:t> Algorithm Reloaded.” In </a:t>
            </a:r>
            <a:r>
              <a:rPr lang="en-US" sz="1500" i="1" dirty="0">
                <a:latin typeface="Times"/>
                <a:cs typeface="Times"/>
              </a:rPr>
              <a:t>SC’16</a:t>
            </a:r>
            <a:r>
              <a:rPr lang="en-US" sz="1500" dirty="0">
                <a:latin typeface="Times"/>
                <a:cs typeface="Times"/>
              </a:rPr>
              <a:t>. </a:t>
            </a:r>
          </a:p>
          <a:p>
            <a:endParaRPr lang="en-US" sz="1500" dirty="0">
              <a:latin typeface="Times"/>
              <a:cs typeface="Times"/>
            </a:endParaRPr>
          </a:p>
          <a:p>
            <a:r>
              <a:rPr lang="en-US" sz="1500" dirty="0">
                <a:latin typeface="Times"/>
                <a:cs typeface="Times"/>
              </a:rPr>
              <a:t> </a:t>
            </a:r>
          </a:p>
          <a:p>
            <a:endParaRPr lang="en-US" sz="150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26503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4"/>
    </mc:Choice>
    <mc:Fallback xmlns="">
      <p:transition advTm="164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7-05-09 at 10.43.1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4502691"/>
            <a:ext cx="3939751" cy="1314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Helvetica"/>
                <a:cs typeface="Helvetica"/>
              </a:rPr>
              <a:t>Strassen’s</a:t>
            </a:r>
            <a:r>
              <a:rPr lang="en-US" dirty="0" smtClean="0">
                <a:latin typeface="Helvetica"/>
                <a:cs typeface="Helvetica"/>
              </a:rPr>
              <a:t> Algorithm Reloaded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7945" y="1610509"/>
            <a:ext cx="2801586" cy="4068422"/>
          </a:xfrm>
          <a:prstGeom prst="rect">
            <a:avLst/>
          </a:prstGeom>
          <a:noFill/>
        </p:spPr>
        <p:txBody>
          <a:bodyPr wrap="square" lIns="84156" tIns="42078" rIns="84156" bIns="42078" rtlCol="0">
            <a:spAutoFit/>
          </a:bodyPr>
          <a:lstStyle/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</a:t>
            </a:r>
          </a:p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(A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</a:t>
            </a:r>
          </a:p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</a:t>
            </a:r>
          </a:p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(A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</a:p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</a:t>
            </a:r>
          </a:p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6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</a:t>
            </a:r>
          </a:p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–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6</a:t>
            </a:r>
          </a:p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</a:p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</a:p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–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endParaRPr lang="en-US" sz="17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endParaRPr lang="en-US" sz="17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endParaRPr lang="en-US" sz="1700" dirty="0">
              <a:solidFill>
                <a:srgbClr val="000000"/>
              </a:solidFill>
              <a:latin typeface="Cambria Math"/>
              <a:cs typeface="Cambria Math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95443" y="2029952"/>
            <a:ext cx="5014864" cy="3311545"/>
          </a:xfrm>
          <a:prstGeom prst="rect">
            <a:avLst/>
          </a:prstGeom>
          <a:noFill/>
        </p:spPr>
        <p:txBody>
          <a:bodyPr wrap="square" lIns="84156" tIns="42078" rIns="84156" bIns="42078" rtlCol="0">
            <a:spAutoFit/>
          </a:bodyPr>
          <a:lstStyle/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 </a:t>
            </a:r>
          </a:p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(A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           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 –=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           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                 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3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(A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           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 –=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4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5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</a:p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6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–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A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B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11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00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baseline="-25000" dirty="0">
                <a:solidFill>
                  <a:srgbClr val="000000"/>
                </a:solidFill>
                <a:latin typeface="Cambria Math"/>
                <a:cs typeface="Cambria Math"/>
              </a:rPr>
              <a:t>6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</a:p>
          <a:p>
            <a:endParaRPr lang="en-US" sz="17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endParaRPr lang="en-US" sz="17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endParaRPr lang="en-US" sz="17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  <a:p>
            <a:endParaRPr lang="en-US" sz="1700" dirty="0">
              <a:solidFill>
                <a:srgbClr val="000000"/>
              </a:solidFill>
              <a:latin typeface="Cambria Math"/>
              <a:cs typeface="Cambria Math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91713" y="4845677"/>
            <a:ext cx="5014864" cy="346630"/>
          </a:xfrm>
          <a:prstGeom prst="rect">
            <a:avLst/>
          </a:prstGeom>
          <a:noFill/>
        </p:spPr>
        <p:txBody>
          <a:bodyPr wrap="square" lIns="84156" tIns="42078" rIns="84156" bIns="42078" rtlCol="0">
            <a:spAutoFit/>
          </a:bodyPr>
          <a:lstStyle/>
          <a:p>
            <a:r>
              <a:rPr lang="en-US" sz="1700" i="1" dirty="0">
                <a:latin typeface="Cambria Math"/>
                <a:cs typeface="Cambria Math"/>
              </a:rPr>
              <a:t>  M</a:t>
            </a:r>
            <a:r>
              <a:rPr lang="en-US" sz="1700" dirty="0">
                <a:latin typeface="Cambria Math"/>
                <a:cs typeface="Cambria Math"/>
              </a:rPr>
              <a:t> := (</a:t>
            </a:r>
            <a:r>
              <a:rPr lang="en-US" sz="1700" i="1" dirty="0">
                <a:latin typeface="Cambria Math"/>
                <a:cs typeface="Cambria Math"/>
              </a:rPr>
              <a:t>X</a:t>
            </a:r>
            <a:r>
              <a:rPr lang="en-US" sz="1700" dirty="0">
                <a:latin typeface="Cambria Math"/>
                <a:cs typeface="Cambria Math"/>
              </a:rPr>
              <a:t>+</a:t>
            </a:r>
            <a:r>
              <a:rPr lang="en-US" sz="1700" i="1" dirty="0">
                <a:latin typeface="Cambria Math"/>
                <a:cs typeface="Cambria Math"/>
              </a:rPr>
              <a:t>Y</a:t>
            </a:r>
            <a:r>
              <a:rPr lang="en-US" sz="1700" dirty="0">
                <a:latin typeface="Cambria Math"/>
                <a:cs typeface="Cambria Math"/>
              </a:rPr>
              <a:t>)(</a:t>
            </a:r>
            <a:r>
              <a:rPr lang="en-US" sz="1700" i="1" dirty="0">
                <a:latin typeface="Cambria Math"/>
                <a:cs typeface="Cambria Math"/>
              </a:rPr>
              <a:t>V</a:t>
            </a:r>
            <a:r>
              <a:rPr lang="en-US" sz="1700" dirty="0">
                <a:latin typeface="Cambria Math"/>
                <a:cs typeface="Cambria Math"/>
              </a:rPr>
              <a:t>+</a:t>
            </a:r>
            <a:r>
              <a:rPr lang="en-US" sz="1700" i="1" dirty="0">
                <a:latin typeface="Cambria Math"/>
                <a:cs typeface="Cambria Math"/>
              </a:rPr>
              <a:t>W</a:t>
            </a:r>
            <a:r>
              <a:rPr lang="en-US" sz="1700" dirty="0">
                <a:latin typeface="Cambria Math"/>
                <a:cs typeface="Cambria Math"/>
              </a:rPr>
              <a:t>);                     </a:t>
            </a:r>
            <a:r>
              <a:rPr lang="en-US" sz="1700" i="1" dirty="0">
                <a:latin typeface="Cambria Math"/>
                <a:cs typeface="Cambria Math"/>
              </a:rPr>
              <a:t>C</a:t>
            </a:r>
            <a:r>
              <a:rPr lang="en-US" sz="1700" dirty="0">
                <a:latin typeface="Cambria Math"/>
                <a:cs typeface="Cambria Math"/>
              </a:rPr>
              <a:t> +=</a:t>
            </a:r>
            <a:r>
              <a:rPr lang="en-US" sz="1700" i="1" dirty="0">
                <a:latin typeface="Cambria Math"/>
                <a:cs typeface="Cambria Math"/>
              </a:rPr>
              <a:t>M</a:t>
            </a:r>
            <a:r>
              <a:rPr lang="en-US" sz="1700" dirty="0">
                <a:latin typeface="Cambria Math"/>
                <a:cs typeface="Cambria Math"/>
              </a:rPr>
              <a:t>;       D +=</a:t>
            </a:r>
            <a:r>
              <a:rPr lang="en-US" sz="1700" i="1" dirty="0">
                <a:latin typeface="Cambria Math"/>
                <a:cs typeface="Cambria Math"/>
              </a:rPr>
              <a:t>M</a:t>
            </a:r>
            <a:r>
              <a:rPr lang="en-US" sz="1700" dirty="0">
                <a:latin typeface="Cambria Math"/>
                <a:cs typeface="Cambria Math"/>
              </a:rPr>
              <a:t>; </a:t>
            </a:r>
            <a:endParaRPr lang="en-US" sz="1700" baseline="-25000" dirty="0">
              <a:latin typeface="Cambria Math"/>
              <a:cs typeface="Cambria Math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2982964" y="2733535"/>
            <a:ext cx="1212478" cy="268412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4156" tIns="42078" rIns="84156" bIns="42078"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243078" y="2105228"/>
            <a:ext cx="4889777" cy="258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156" tIns="42078" rIns="84156" bIns="42078"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241614" y="5580320"/>
            <a:ext cx="7200348" cy="605935"/>
          </a:xfrm>
          <a:prstGeom prst="rect">
            <a:avLst/>
          </a:prstGeom>
          <a:noFill/>
        </p:spPr>
        <p:txBody>
          <a:bodyPr wrap="square" lIns="84156" tIns="42078" rIns="84156" bIns="42078" rtlCol="0">
            <a:spAutoFit/>
          </a:bodyPr>
          <a:lstStyle/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 := (</a:t>
            </a:r>
            <a:r>
              <a:rPr lang="en-US" sz="1700" i="1" dirty="0" err="1">
                <a:solidFill>
                  <a:srgbClr val="000000"/>
                </a:solidFill>
                <a:latin typeface="Cambria Math"/>
                <a:cs typeface="Cambria Math"/>
              </a:rPr>
              <a:t>X</a:t>
            </a:r>
            <a:r>
              <a:rPr lang="en-US" sz="1700" dirty="0" err="1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dirty="0" err="1">
                <a:solidFill>
                  <a:srgbClr val="000000"/>
                </a:solidFill>
                <a:latin typeface="Symbol" charset="2"/>
                <a:cs typeface="Symbol" charset="2"/>
              </a:rPr>
              <a:t>d</a:t>
            </a:r>
            <a:r>
              <a:rPr lang="en-US" sz="1700" i="1" dirty="0" err="1">
                <a:solidFill>
                  <a:srgbClr val="000000"/>
                </a:solidFill>
                <a:latin typeface="Cambria Math"/>
                <a:cs typeface="Cambria Math"/>
              </a:rPr>
              <a:t>Y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 err="1">
                <a:solidFill>
                  <a:srgbClr val="000000"/>
                </a:solidFill>
                <a:latin typeface="Cambria Math"/>
                <a:cs typeface="Cambria Math"/>
              </a:rPr>
              <a:t>V</a:t>
            </a:r>
            <a:r>
              <a:rPr lang="en-US" sz="1700" dirty="0" err="1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dirty="0" err="1">
                <a:solidFill>
                  <a:srgbClr val="000000"/>
                </a:solidFill>
                <a:latin typeface="Symbol" charset="2"/>
                <a:cs typeface="Symbol" charset="2"/>
              </a:rPr>
              <a:t>e</a:t>
            </a:r>
            <a:r>
              <a:rPr lang="en-US" sz="1700" i="1" dirty="0" err="1">
                <a:solidFill>
                  <a:srgbClr val="000000"/>
                </a:solidFill>
                <a:latin typeface="Cambria Math"/>
                <a:cs typeface="Cambria Math"/>
              </a:rPr>
              <a:t>W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         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g</a:t>
            </a:r>
            <a:r>
              <a:rPr lang="en-US" sz="1700" baseline="-25000" dirty="0">
                <a:solidFill>
                  <a:srgbClr val="000000"/>
                </a:solidFill>
                <a:latin typeface="Symbol" charset="2"/>
                <a:cs typeface="Symbol" charset="2"/>
              </a:rPr>
              <a:t>0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D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g</a:t>
            </a:r>
            <a:r>
              <a:rPr lang="en-US" sz="1700" baseline="-25000" dirty="0">
                <a:solidFill>
                  <a:srgbClr val="000000"/>
                </a:solidFill>
                <a:latin typeface="Symbol" charset="2"/>
                <a:cs typeface="Symbol" charset="2"/>
              </a:rPr>
              <a:t>1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</a:t>
            </a:r>
          </a:p>
          <a:p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g</a:t>
            </a:r>
            <a:r>
              <a:rPr lang="en-US" sz="1700" baseline="-25000" dirty="0">
                <a:solidFill>
                  <a:srgbClr val="000000"/>
                </a:solidFill>
                <a:latin typeface="Symbol" charset="2"/>
                <a:cs typeface="Symbol" charset="2"/>
              </a:rPr>
              <a:t>0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, 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g</a:t>
            </a:r>
            <a:r>
              <a:rPr lang="en-US" sz="1700" baseline="-25000" dirty="0">
                <a:solidFill>
                  <a:srgbClr val="000000"/>
                </a:solidFill>
                <a:latin typeface="Symbol" charset="2"/>
                <a:cs typeface="Symbol" charset="2"/>
              </a:rPr>
              <a:t>1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d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Symbol" charset="2"/>
                <a:cs typeface="Symbol" charset="2"/>
              </a:rPr>
              <a:t>e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lang="en-US" sz="1700" dirty="0">
                <a:solidFill>
                  <a:srgbClr val="000000"/>
                </a:solidFill>
                <a:sym typeface="Symbol"/>
              </a:rPr>
              <a:t> 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{-1, 0, 1}.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283033" y="4900380"/>
            <a:ext cx="4849816" cy="2956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156" tIns="42078" rIns="84156" bIns="42078"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-65593" y="5821764"/>
            <a:ext cx="4785842" cy="375103"/>
          </a:xfrm>
          <a:prstGeom prst="rect">
            <a:avLst/>
          </a:prstGeom>
          <a:noFill/>
        </p:spPr>
        <p:txBody>
          <a:bodyPr wrap="square" lIns="84156" tIns="42078" rIns="84156" bIns="42078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General operation for one-level </a:t>
            </a:r>
            <a:r>
              <a:rPr lang="en-US" dirty="0" err="1">
                <a:latin typeface="Helvetica"/>
                <a:cs typeface="Helvetica"/>
              </a:rPr>
              <a:t>Strassen</a:t>
            </a:r>
            <a:r>
              <a:rPr lang="en-US" dirty="0">
                <a:latin typeface="Helvetica"/>
                <a:cs typeface="Helvetica"/>
              </a:rPr>
              <a:t>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11898" y="5635310"/>
            <a:ext cx="4820954" cy="5397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84156" tIns="42078" rIns="84156" bIns="42078"/>
          <a:lstStyle/>
          <a:p>
            <a:endParaRPr lang="en-US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048" y="6477956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8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31061" y="6408418"/>
            <a:ext cx="9714868" cy="1008283"/>
          </a:xfrm>
          <a:prstGeom prst="rect">
            <a:avLst/>
          </a:prstGeom>
          <a:noFill/>
        </p:spPr>
        <p:txBody>
          <a:bodyPr wrap="square" lIns="84108" tIns="42054" rIns="84108" bIns="42054" rtlCol="0">
            <a:spAutoFit/>
          </a:bodyPr>
          <a:lstStyle/>
          <a:p>
            <a:r>
              <a:rPr lang="en-US" sz="1500" dirty="0">
                <a:latin typeface="Times"/>
                <a:cs typeface="Times"/>
              </a:rPr>
              <a:t>*</a:t>
            </a:r>
            <a:r>
              <a:rPr lang="en-US" sz="1500" b="1" dirty="0">
                <a:latin typeface="Times"/>
                <a:cs typeface="Times"/>
              </a:rPr>
              <a:t>Jianyu Huang</a:t>
            </a:r>
            <a:r>
              <a:rPr lang="en-US" sz="1500" dirty="0">
                <a:latin typeface="Times"/>
                <a:cs typeface="Times"/>
              </a:rPr>
              <a:t>, Tyler Smith, Greg Henry, and Robert van de </a:t>
            </a:r>
            <a:r>
              <a:rPr lang="en-US" sz="1500" dirty="0" err="1">
                <a:latin typeface="Times"/>
                <a:cs typeface="Times"/>
              </a:rPr>
              <a:t>Geijn</a:t>
            </a:r>
            <a:r>
              <a:rPr lang="en-US" sz="1500" dirty="0">
                <a:latin typeface="Times"/>
                <a:cs typeface="Times"/>
              </a:rPr>
              <a:t>. “</a:t>
            </a:r>
            <a:r>
              <a:rPr lang="en-US" sz="1500" dirty="0" err="1">
                <a:latin typeface="Times"/>
                <a:cs typeface="Times"/>
              </a:rPr>
              <a:t>Strassen’s</a:t>
            </a:r>
            <a:r>
              <a:rPr lang="en-US" sz="1500" dirty="0">
                <a:latin typeface="Times"/>
                <a:cs typeface="Times"/>
              </a:rPr>
              <a:t> Algorithm Reloaded.” In </a:t>
            </a:r>
            <a:r>
              <a:rPr lang="en-US" sz="1500" i="1" dirty="0">
                <a:latin typeface="Times"/>
                <a:cs typeface="Times"/>
              </a:rPr>
              <a:t>SC’16</a:t>
            </a:r>
            <a:r>
              <a:rPr lang="en-US" sz="1500" dirty="0">
                <a:latin typeface="Times"/>
                <a:cs typeface="Times"/>
              </a:rPr>
              <a:t>. </a:t>
            </a:r>
          </a:p>
          <a:p>
            <a:endParaRPr lang="en-US" sz="1500" dirty="0">
              <a:latin typeface="Times"/>
              <a:cs typeface="Times"/>
            </a:endParaRPr>
          </a:p>
          <a:p>
            <a:r>
              <a:rPr lang="en-US" sz="1500" dirty="0">
                <a:latin typeface="Times"/>
                <a:cs typeface="Times"/>
              </a:rPr>
              <a:t> </a:t>
            </a:r>
          </a:p>
          <a:p>
            <a:endParaRPr lang="en-US" sz="1500" dirty="0">
              <a:latin typeface="Times"/>
              <a:cs typeface="Time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584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14"/>
    </mc:Choice>
    <mc:Fallback xmlns="">
      <p:transition advTm="8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9697E-6 2.15278E-6 L 0.00078 0.22222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" y="1111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 animBg="1"/>
      <p:bldP spid="5" grpId="0" animBg="1"/>
      <p:bldP spid="5" grpId="1" animBg="1"/>
      <p:bldP spid="10" grpId="0"/>
      <p:bldP spid="12" grpId="0" animBg="1"/>
      <p:bldP spid="4" grpId="0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514472" y="3533760"/>
            <a:ext cx="184575" cy="369287"/>
          </a:xfrm>
          <a:prstGeom prst="rect">
            <a:avLst/>
          </a:prstGeom>
          <a:noFill/>
        </p:spPr>
        <p:txBody>
          <a:bodyPr wrap="none" lIns="91395" tIns="45698" rIns="91395" bIns="45698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direct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480" y="263679"/>
            <a:ext cx="3074199" cy="9979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29700" y="-4609"/>
            <a:ext cx="4916119" cy="346582"/>
          </a:xfrm>
          <a:prstGeom prst="rect">
            <a:avLst/>
          </a:prstGeom>
          <a:noFill/>
        </p:spPr>
        <p:txBody>
          <a:bodyPr wrap="square" lIns="84108" tIns="42054" rIns="84108" bIns="42054" rtlCol="0">
            <a:spAutoFit/>
          </a:bodyPr>
          <a:lstStyle/>
          <a:p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:= 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X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Y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)(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V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+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W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); 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C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D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 += </a:t>
            </a:r>
            <a:r>
              <a:rPr lang="en-US" sz="1700" i="1" dirty="0">
                <a:solidFill>
                  <a:srgbClr val="000000"/>
                </a:solidFill>
                <a:latin typeface="Cambria Math"/>
                <a:cs typeface="Cambria Math"/>
              </a:rPr>
              <a:t>M</a:t>
            </a:r>
            <a:r>
              <a:rPr lang="en-US" sz="1700" dirty="0">
                <a:solidFill>
                  <a:srgbClr val="000000"/>
                </a:solidFill>
                <a:latin typeface="Cambria Math"/>
                <a:cs typeface="Cambria Math"/>
              </a:rPr>
              <a:t>; </a:t>
            </a:r>
            <a:endParaRPr lang="en-US" sz="1700" baseline="-25000" dirty="0">
              <a:solidFill>
                <a:srgbClr val="000000"/>
              </a:solidFill>
              <a:latin typeface="Cambria Math"/>
              <a:cs typeface="Cambria Math"/>
            </a:endParaRP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45048" y="6477956"/>
            <a:ext cx="2133600" cy="365125"/>
          </a:xfrm>
        </p:spPr>
        <p:txBody>
          <a:bodyPr/>
          <a:lstStyle/>
          <a:p>
            <a:fld id="{BC3567F5-80B1-B04A-951A-A9FB3AF9B75F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1061" y="6408418"/>
            <a:ext cx="9714868" cy="1008283"/>
          </a:xfrm>
          <a:prstGeom prst="rect">
            <a:avLst/>
          </a:prstGeom>
          <a:noFill/>
        </p:spPr>
        <p:txBody>
          <a:bodyPr wrap="square" lIns="84108" tIns="42054" rIns="84108" bIns="42054" rtlCol="0">
            <a:spAutoFit/>
          </a:bodyPr>
          <a:lstStyle/>
          <a:p>
            <a:r>
              <a:rPr lang="en-US" sz="1500" dirty="0">
                <a:latin typeface="Times"/>
                <a:cs typeface="Times"/>
              </a:rPr>
              <a:t>*</a:t>
            </a:r>
            <a:r>
              <a:rPr lang="en-US" sz="1500" b="1" dirty="0">
                <a:latin typeface="Times"/>
                <a:cs typeface="Times"/>
              </a:rPr>
              <a:t>Jianyu Huang</a:t>
            </a:r>
            <a:r>
              <a:rPr lang="en-US" sz="1500" dirty="0">
                <a:latin typeface="Times"/>
                <a:cs typeface="Times"/>
              </a:rPr>
              <a:t>, Tyler Smith, Greg Henry, and Robert van de </a:t>
            </a:r>
            <a:r>
              <a:rPr lang="en-US" sz="1500" dirty="0" err="1">
                <a:latin typeface="Times"/>
                <a:cs typeface="Times"/>
              </a:rPr>
              <a:t>Geijn</a:t>
            </a:r>
            <a:r>
              <a:rPr lang="en-US" sz="1500" dirty="0">
                <a:latin typeface="Times"/>
                <a:cs typeface="Times"/>
              </a:rPr>
              <a:t>. “</a:t>
            </a:r>
            <a:r>
              <a:rPr lang="en-US" sz="1500" dirty="0" err="1">
                <a:latin typeface="Times"/>
                <a:cs typeface="Times"/>
              </a:rPr>
              <a:t>Strassen’s</a:t>
            </a:r>
            <a:r>
              <a:rPr lang="en-US" sz="1500" dirty="0">
                <a:latin typeface="Times"/>
                <a:cs typeface="Times"/>
              </a:rPr>
              <a:t> Algorithm Reloaded.” In </a:t>
            </a:r>
            <a:r>
              <a:rPr lang="en-US" sz="1500" i="1" dirty="0">
                <a:latin typeface="Times"/>
                <a:cs typeface="Times"/>
              </a:rPr>
              <a:t>SC’16</a:t>
            </a:r>
            <a:r>
              <a:rPr lang="en-US" sz="1500" dirty="0">
                <a:latin typeface="Times"/>
                <a:cs typeface="Times"/>
              </a:rPr>
              <a:t>. </a:t>
            </a:r>
          </a:p>
          <a:p>
            <a:endParaRPr lang="en-US" sz="1500" dirty="0">
              <a:latin typeface="Times"/>
              <a:cs typeface="Times"/>
            </a:endParaRPr>
          </a:p>
          <a:p>
            <a:r>
              <a:rPr lang="en-US" sz="1500" dirty="0">
                <a:latin typeface="Times"/>
                <a:cs typeface="Times"/>
              </a:rPr>
              <a:t> </a:t>
            </a:r>
          </a:p>
          <a:p>
            <a:endParaRPr lang="en-US" sz="150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519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"/>
    </mc:Choice>
    <mc:Fallback xmlns="">
      <p:transition spd="slow" advTm="91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2|0.1|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38403</TotalTime>
  <Words>2324</Words>
  <Application>Microsoft Office PowerPoint</Application>
  <PresentationFormat>On-screen Show (4:3)</PresentationFormat>
  <Paragraphs>1060</Paragraphs>
  <Slides>40</Slides>
  <Notes>40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Strassen’s Algorithm for Tensor Contraction</vt:lpstr>
      <vt:lpstr>Marry Strassen with Tensor Contraction</vt:lpstr>
      <vt:lpstr>Outline</vt:lpstr>
      <vt:lpstr>High-performance matrix multiplication (GEMM)</vt:lpstr>
      <vt:lpstr>State-of-the-art GEMM in BLIS</vt:lpstr>
      <vt:lpstr>PowerPoint Presentation</vt:lpstr>
      <vt:lpstr>High-performance Strassen</vt:lpstr>
      <vt:lpstr>Strassen’s Algorithm Reloaded</vt:lpstr>
      <vt:lpstr>PowerPoint Presentation</vt:lpstr>
      <vt:lpstr>PowerPoint Presentation</vt:lpstr>
      <vt:lpstr>PowerPoint Presentation</vt:lpstr>
      <vt:lpstr>High-performance Tensor Contraction</vt:lpstr>
      <vt:lpstr>Matrix vs. Tensor</vt:lpstr>
      <vt:lpstr>PowerPoint Presentation</vt:lpstr>
      <vt:lpstr>Outline</vt:lpstr>
      <vt:lpstr>Matrix vs. Tensor</vt:lpstr>
      <vt:lpstr>Matrix vs. Tensor</vt:lpstr>
      <vt:lpstr>Tensors As Matrices: Block-Scatter-Matrix View</vt:lpstr>
      <vt:lpstr>Tensors As Matrices: Block-Scatter-Matrix View</vt:lpstr>
      <vt:lpstr>Strassen’s Algorithm for Tensor Contraction</vt:lpstr>
      <vt:lpstr>Modifications to GEMM</vt:lpstr>
      <vt:lpstr>PowerPoint Presentation</vt:lpstr>
      <vt:lpstr>PowerPoint Presentation</vt:lpstr>
      <vt:lpstr>PowerPoint Presentation</vt:lpstr>
      <vt:lpstr>Outline</vt:lpstr>
      <vt:lpstr>Performance Model</vt:lpstr>
      <vt:lpstr>PowerPoint Presentation</vt:lpstr>
      <vt:lpstr>PowerPoint Presentation</vt:lpstr>
      <vt:lpstr>Outline</vt:lpstr>
      <vt:lpstr>Synthetic Tensor Contractions</vt:lpstr>
      <vt:lpstr>Synthetic Tensor Contractions</vt:lpstr>
      <vt:lpstr>Synthetic Tensor Contractions</vt:lpstr>
      <vt:lpstr>Synthetic Tensor Contractions</vt:lpstr>
      <vt:lpstr>Synthetic Tensor Contractions</vt:lpstr>
      <vt:lpstr>Real-world Benchmark</vt:lpstr>
      <vt:lpstr>Distributed Memory Experiments</vt:lpstr>
      <vt:lpstr>Outline</vt:lpstr>
      <vt:lpstr>Conclusion</vt:lpstr>
      <vt:lpstr>Acknowledgement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Generating Families of Practical Fast Matrix Multiplication Algorithms</dc:title>
  <dc:creator>Jianyu Huang</dc:creator>
  <cp:lastModifiedBy>Jianyu Huang</cp:lastModifiedBy>
  <cp:revision>1315</cp:revision>
  <cp:lastPrinted>2017-09-12T20:03:12Z</cp:lastPrinted>
  <dcterms:created xsi:type="dcterms:W3CDTF">2017-04-10T02:04:24Z</dcterms:created>
  <dcterms:modified xsi:type="dcterms:W3CDTF">2017-09-19T14:13:42Z</dcterms:modified>
</cp:coreProperties>
</file>